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4"/>
  </p:sldMasterIdLst>
  <p:notesMasterIdLst>
    <p:notesMasterId r:id="rId17"/>
  </p:notesMasterIdLst>
  <p:handoutMasterIdLst>
    <p:handoutMasterId r:id="rId18"/>
  </p:handoutMasterIdLst>
  <p:sldIdLst>
    <p:sldId id="256" r:id="rId5"/>
    <p:sldId id="275" r:id="rId6"/>
    <p:sldId id="258" r:id="rId7"/>
    <p:sldId id="260" r:id="rId8"/>
    <p:sldId id="276" r:id="rId9"/>
    <p:sldId id="277" r:id="rId10"/>
    <p:sldId id="278" r:id="rId11"/>
    <p:sldId id="279" r:id="rId12"/>
    <p:sldId id="264" r:id="rId13"/>
    <p:sldId id="274" r:id="rId14"/>
    <p:sldId id="280" r:id="rId15"/>
    <p:sldId id="281" r:id="rId16"/>
  </p:sldIdLst>
  <p:sldSz cx="12192000" cy="6858000"/>
  <p:notesSz cx="6858000" cy="9144000"/>
  <p:defaultTextStyle>
    <a:defPPr rtl="0">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C369"/>
    <a:srgbClr val="F1D057"/>
    <a:srgbClr val="4DB2DD"/>
    <a:srgbClr val="F3A0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snapToObjects="1">
      <p:cViewPr varScale="1">
        <p:scale>
          <a:sx n="83" d="100"/>
          <a:sy n="83" d="100"/>
        </p:scale>
        <p:origin x="202" y="-326"/>
      </p:cViewPr>
      <p:guideLst>
        <p:guide orient="horz" pos="2160"/>
        <p:guide pos="3840"/>
      </p:guideLst>
    </p:cSldViewPr>
  </p:slideViewPr>
  <p:notesTextViewPr>
    <p:cViewPr>
      <p:scale>
        <a:sx n="1" d="1"/>
        <a:sy n="1" d="1"/>
      </p:scale>
      <p:origin x="0" y="0"/>
    </p:cViewPr>
  </p:notesTextViewPr>
  <p:notesViewPr>
    <p:cSldViewPr snapToGrid="0" snapToObjects="1">
      <p:cViewPr varScale="1">
        <p:scale>
          <a:sx n="99" d="100"/>
          <a:sy n="99" d="100"/>
        </p:scale>
        <p:origin x="28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dgm:fillClrLst>
    <dgm:linClrLst meth="repeat">
      <a:schemeClr val="lt1">
        <a:alpha val="0"/>
      </a:schemeClr>
    </dgm:linClrLst>
    <dgm:effectClrLst/>
    <dgm:txLinClrLst/>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89A589A-46DE-0F49-B460-E7914F3E440D}" type="doc">
      <dgm:prSet loTypeId="urn:microsoft.com/office/officeart/2018/2/layout/IconCircleList" loCatId="icon" qsTypeId="urn:microsoft.com/office/officeart/2005/8/quickstyle/simple1" qsCatId="simple" csTypeId="urn:microsoft.com/office/officeart/2018/5/colors/Iconchunking_neutralicon_accent3_2" csCatId="accent3" phldr="1"/>
      <dgm:spPr/>
      <dgm:t>
        <a:bodyPr rtlCol="0"/>
        <a:lstStyle/>
        <a:p>
          <a:pPr rtl="0"/>
          <a:endParaRPr lang="en-US"/>
        </a:p>
      </dgm:t>
    </dgm:pt>
    <dgm:pt modelId="{66039115-797B-304C-9FC0-EFABB1F21232}">
      <dgm:prSet custT="1"/>
      <dgm:spPr/>
      <dgm:t>
        <a:bodyPr rtlCol="0"/>
        <a:lstStyle/>
        <a:p>
          <a:pPr rtl="0">
            <a:lnSpc>
              <a:spcPct val="100000"/>
            </a:lnSpc>
          </a:pPr>
          <a:r>
            <a:rPr lang="it-IT" sz="1400" noProof="0" dirty="0"/>
            <a:t>Fornire in training /</a:t>
          </a:r>
          <a:r>
            <a:rPr lang="it-IT" sz="1400" noProof="0" dirty="0" err="1"/>
            <a:t>retraining</a:t>
          </a:r>
          <a:r>
            <a:rPr lang="it-IT" sz="1400" noProof="0" dirty="0"/>
            <a:t> le immagini da cui imparare.</a:t>
          </a:r>
        </a:p>
      </dgm:t>
    </dgm:pt>
    <dgm:pt modelId="{C8EABE8F-1E84-494E-AD8A-32BA419A36E9}" type="parTrans" cxnId="{31C3237C-2299-B649-8C93-587C97AC9999}">
      <dgm:prSet/>
      <dgm:spPr/>
      <dgm:t>
        <a:bodyPr rtlCol="0"/>
        <a:lstStyle/>
        <a:p>
          <a:pPr rtl="0"/>
          <a:endParaRPr lang="it-IT" noProof="0" dirty="0"/>
        </a:p>
      </dgm:t>
    </dgm:pt>
    <dgm:pt modelId="{D044F6BA-1D90-EC47-8A78-B9796198ECF5}" type="sibTrans" cxnId="{31C3237C-2299-B649-8C93-587C97AC9999}">
      <dgm:prSet/>
      <dgm:spPr/>
      <dgm:t>
        <a:bodyPr rtlCol="0"/>
        <a:lstStyle/>
        <a:p>
          <a:pPr rtl="0">
            <a:lnSpc>
              <a:spcPct val="100000"/>
            </a:lnSpc>
          </a:pPr>
          <a:endParaRPr lang="it-IT" noProof="0" dirty="0"/>
        </a:p>
      </dgm:t>
    </dgm:pt>
    <dgm:pt modelId="{E39563C5-C199-4F5B-A899-8CC0710341A0}">
      <dgm:prSet/>
      <dgm:spPr/>
      <dgm:t>
        <a:bodyPr rtlCol="0"/>
        <a:lstStyle/>
        <a:p>
          <a:pPr rtl="0">
            <a:lnSpc>
              <a:spcPct val="100000"/>
            </a:lnSpc>
          </a:pPr>
          <a:r>
            <a:rPr lang="it-IT" noProof="0" dirty="0"/>
            <a:t>Memorizzare i </a:t>
          </a:r>
          <a:r>
            <a:rPr lang="it-IT" noProof="0" dirty="0" err="1"/>
            <a:t>chunk</a:t>
          </a:r>
          <a:r>
            <a:rPr lang="it-IT" noProof="0" dirty="0"/>
            <a:t> delle immagini da analizzare.</a:t>
          </a:r>
        </a:p>
      </dgm:t>
    </dgm:pt>
    <dgm:pt modelId="{6531EA77-44C5-4E3D-BA04-70C1E49BCD39}" type="parTrans" cxnId="{BBAD9FDB-1013-4B11-A9AE-2815527D1B78}">
      <dgm:prSet/>
      <dgm:spPr/>
      <dgm:t>
        <a:bodyPr rtlCol="0"/>
        <a:lstStyle/>
        <a:p>
          <a:pPr rtl="0"/>
          <a:endParaRPr lang="it-IT" noProof="0" dirty="0"/>
        </a:p>
      </dgm:t>
    </dgm:pt>
    <dgm:pt modelId="{BC971DAC-9BE2-44B2-ABE4-8099C777E9C4}" type="sibTrans" cxnId="{BBAD9FDB-1013-4B11-A9AE-2815527D1B78}">
      <dgm:prSet/>
      <dgm:spPr/>
      <dgm:t>
        <a:bodyPr rtlCol="0"/>
        <a:lstStyle/>
        <a:p>
          <a:pPr rtl="0">
            <a:lnSpc>
              <a:spcPct val="100000"/>
            </a:lnSpc>
          </a:pPr>
          <a:endParaRPr lang="it-IT" noProof="0" dirty="0"/>
        </a:p>
      </dgm:t>
    </dgm:pt>
    <dgm:pt modelId="{15B1A768-2666-4AB4-BDA7-F0E3C4160D59}">
      <dgm:prSet/>
      <dgm:spPr/>
      <dgm:t>
        <a:bodyPr rtlCol="0"/>
        <a:lstStyle/>
        <a:p>
          <a:pPr rtl="0">
            <a:lnSpc>
              <a:spcPct val="100000"/>
            </a:lnSpc>
          </a:pPr>
          <a:r>
            <a:rPr lang="it-IT" noProof="0" dirty="0"/>
            <a:t>Possibilità di memorizzare i metadati relativi alle immagini.</a:t>
          </a:r>
        </a:p>
      </dgm:t>
    </dgm:pt>
    <dgm:pt modelId="{D47033D3-4E41-485A-B515-A02A8C3B404A}" type="parTrans" cxnId="{08DEC938-538C-403B-80C3-828B96DAFF82}">
      <dgm:prSet/>
      <dgm:spPr/>
      <dgm:t>
        <a:bodyPr rtlCol="0"/>
        <a:lstStyle/>
        <a:p>
          <a:pPr rtl="0"/>
          <a:endParaRPr lang="it-IT" noProof="0" dirty="0"/>
        </a:p>
      </dgm:t>
    </dgm:pt>
    <dgm:pt modelId="{72FFCBD4-DD9D-4E06-81E4-54307F97A3F0}" type="sibTrans" cxnId="{08DEC938-538C-403B-80C3-828B96DAFF82}">
      <dgm:prSet/>
      <dgm:spPr/>
      <dgm:t>
        <a:bodyPr rtlCol="0"/>
        <a:lstStyle/>
        <a:p>
          <a:pPr rtl="0">
            <a:lnSpc>
              <a:spcPct val="100000"/>
            </a:lnSpc>
          </a:pPr>
          <a:endParaRPr lang="it-IT" noProof="0" dirty="0"/>
        </a:p>
      </dgm:t>
    </dgm:pt>
    <dgm:pt modelId="{3AA5586A-C40E-4DDA-98A5-6545F36F46AB}">
      <dgm:prSet/>
      <dgm:spPr/>
      <dgm:t>
        <a:bodyPr rtlCol="0"/>
        <a:lstStyle/>
        <a:p>
          <a:pPr rtl="0">
            <a:lnSpc>
              <a:spcPct val="100000"/>
            </a:lnSpc>
          </a:pPr>
          <a:r>
            <a:rPr lang="it-IT" noProof="0" dirty="0"/>
            <a:t>Immagazzinare le immagini </a:t>
          </a:r>
          <a:r>
            <a:rPr lang="it-IT" noProof="0" dirty="0" err="1"/>
            <a:t>pre</a:t>
          </a:r>
          <a:r>
            <a:rPr lang="it-IT" noProof="0" dirty="0"/>
            <a:t>-processate nel formato che serve per il ML.</a:t>
          </a:r>
        </a:p>
      </dgm:t>
    </dgm:pt>
    <dgm:pt modelId="{ABF44FB7-9255-4D99-BC69-3BE74FDF8E87}" type="parTrans" cxnId="{119FEAF1-383D-4740-9124-CC9EEA7E35F9}">
      <dgm:prSet/>
      <dgm:spPr/>
      <dgm:t>
        <a:bodyPr rtlCol="0"/>
        <a:lstStyle/>
        <a:p>
          <a:pPr rtl="0"/>
          <a:endParaRPr lang="it-IT" noProof="0" dirty="0"/>
        </a:p>
      </dgm:t>
    </dgm:pt>
    <dgm:pt modelId="{19FB306E-81B4-4F3F-99EE-765120CBB6B3}" type="sibTrans" cxnId="{119FEAF1-383D-4740-9124-CC9EEA7E35F9}">
      <dgm:prSet/>
      <dgm:spPr/>
      <dgm:t>
        <a:bodyPr rtlCol="0"/>
        <a:lstStyle/>
        <a:p>
          <a:pPr rtl="0"/>
          <a:endParaRPr lang="it-IT" noProof="0" dirty="0"/>
        </a:p>
      </dgm:t>
    </dgm:pt>
    <dgm:pt modelId="{B80C9CF3-C6BB-48D7-8AE1-5002D62D3761}" type="pres">
      <dgm:prSet presAssocID="{489A589A-46DE-0F49-B460-E7914F3E440D}" presName="root" presStyleCnt="0">
        <dgm:presLayoutVars>
          <dgm:dir/>
          <dgm:resizeHandles val="exact"/>
        </dgm:presLayoutVars>
      </dgm:prSet>
      <dgm:spPr/>
    </dgm:pt>
    <dgm:pt modelId="{326FDCF2-F375-4C3F-9814-C84BA9388F92}" type="pres">
      <dgm:prSet presAssocID="{489A589A-46DE-0F49-B460-E7914F3E440D}" presName="container" presStyleCnt="0">
        <dgm:presLayoutVars>
          <dgm:dir/>
          <dgm:resizeHandles val="exact"/>
        </dgm:presLayoutVars>
      </dgm:prSet>
      <dgm:spPr/>
    </dgm:pt>
    <dgm:pt modelId="{174069BD-8FE1-41A2-8250-6A5514FE224C}" type="pres">
      <dgm:prSet presAssocID="{66039115-797B-304C-9FC0-EFABB1F21232}" presName="compNode" presStyleCnt="0"/>
      <dgm:spPr/>
    </dgm:pt>
    <dgm:pt modelId="{5E340066-1B2E-4C4E-80A2-97E86ABFA479}" type="pres">
      <dgm:prSet presAssocID="{66039115-797B-304C-9FC0-EFABB1F21232}" presName="iconBgRect" presStyleLbl="bgShp" presStyleIdx="0" presStyleCnt="4"/>
      <dgm:spPr/>
    </dgm:pt>
    <dgm:pt modelId="{F55B2F71-E638-412C-8147-FC7081E08B04}" type="pres">
      <dgm:prSet presAssocID="{66039115-797B-304C-9FC0-EFABB1F21232}"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Nervo con riempimento a tinta unita"/>
        </a:ext>
      </dgm:extLst>
    </dgm:pt>
    <dgm:pt modelId="{5CDA7D5A-F452-463F-998B-177A76E8C08F}" type="pres">
      <dgm:prSet presAssocID="{66039115-797B-304C-9FC0-EFABB1F21232}" presName="spaceRect" presStyleCnt="0"/>
      <dgm:spPr/>
    </dgm:pt>
    <dgm:pt modelId="{E05AF25A-E676-44EA-BB66-F2100ACAD1CB}" type="pres">
      <dgm:prSet presAssocID="{66039115-797B-304C-9FC0-EFABB1F21232}" presName="textRect" presStyleLbl="revTx" presStyleIdx="0" presStyleCnt="4" custScaleX="102289" custScaleY="140516">
        <dgm:presLayoutVars>
          <dgm:chMax val="1"/>
          <dgm:chPref val="1"/>
        </dgm:presLayoutVars>
      </dgm:prSet>
      <dgm:spPr/>
    </dgm:pt>
    <dgm:pt modelId="{BB1D33AA-C75A-465A-93F0-2B3A7346088F}" type="pres">
      <dgm:prSet presAssocID="{D044F6BA-1D90-EC47-8A78-B9796198ECF5}" presName="sibTrans" presStyleLbl="sibTrans2D1" presStyleIdx="0" presStyleCnt="0"/>
      <dgm:spPr/>
    </dgm:pt>
    <dgm:pt modelId="{D641F504-B527-445D-81F6-4B59E813C4A0}" type="pres">
      <dgm:prSet presAssocID="{E39563C5-C199-4F5B-A899-8CC0710341A0}" presName="compNode" presStyleCnt="0"/>
      <dgm:spPr/>
    </dgm:pt>
    <dgm:pt modelId="{75512A68-FA50-4392-A441-C6EC352FE606}" type="pres">
      <dgm:prSet presAssocID="{E39563C5-C199-4F5B-A899-8CC0710341A0}" presName="iconBgRect" presStyleLbl="bgShp" presStyleIdx="1" presStyleCnt="4"/>
      <dgm:spPr/>
    </dgm:pt>
    <dgm:pt modelId="{C425A8E1-258A-4D4B-9D55-24376C0AB360}" type="pres">
      <dgm:prSet presAssocID="{E39563C5-C199-4F5B-A899-8CC0710341A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Fotocamera con riempimento a tinta unita"/>
        </a:ext>
      </dgm:extLst>
    </dgm:pt>
    <dgm:pt modelId="{9E9B2F2E-EF94-42A4-A2BE-0DEE20425DEE}" type="pres">
      <dgm:prSet presAssocID="{E39563C5-C199-4F5B-A899-8CC0710341A0}" presName="spaceRect" presStyleCnt="0"/>
      <dgm:spPr/>
    </dgm:pt>
    <dgm:pt modelId="{523C7F31-A7C1-43C9-AE27-AAE9100EE1FE}" type="pres">
      <dgm:prSet presAssocID="{E39563C5-C199-4F5B-A899-8CC0710341A0}" presName="textRect" presStyleLbl="revTx" presStyleIdx="1" presStyleCnt="4">
        <dgm:presLayoutVars>
          <dgm:chMax val="1"/>
          <dgm:chPref val="1"/>
        </dgm:presLayoutVars>
      </dgm:prSet>
      <dgm:spPr/>
    </dgm:pt>
    <dgm:pt modelId="{CEB8DC13-2561-455C-A0BE-EE905F81836F}" type="pres">
      <dgm:prSet presAssocID="{BC971DAC-9BE2-44B2-ABE4-8099C777E9C4}" presName="sibTrans" presStyleLbl="sibTrans2D1" presStyleIdx="0" presStyleCnt="0"/>
      <dgm:spPr/>
    </dgm:pt>
    <dgm:pt modelId="{495B68A9-1523-4F46-9B02-682098319643}" type="pres">
      <dgm:prSet presAssocID="{15B1A768-2666-4AB4-BDA7-F0E3C4160D59}" presName="compNode" presStyleCnt="0"/>
      <dgm:spPr/>
    </dgm:pt>
    <dgm:pt modelId="{2CA4BD4C-87EF-4944-9E57-97154B3B633C}" type="pres">
      <dgm:prSet presAssocID="{15B1A768-2666-4AB4-BDA7-F0E3C4160D59}" presName="iconBgRect" presStyleLbl="bgShp" presStyleIdx="2" presStyleCnt="4"/>
      <dgm:spPr/>
    </dgm:pt>
    <dgm:pt modelId="{D99F53AC-3AF2-437B-A5AB-1239ADEC0676}" type="pres">
      <dgm:prSet presAssocID="{15B1A768-2666-4AB4-BDA7-F0E3C4160D59}"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Interfaccia utente/Esperienza utente con riempimento a tinta unita"/>
        </a:ext>
      </dgm:extLst>
    </dgm:pt>
    <dgm:pt modelId="{EB4519A6-2EF6-4A3F-90AD-24C511B10908}" type="pres">
      <dgm:prSet presAssocID="{15B1A768-2666-4AB4-BDA7-F0E3C4160D59}" presName="spaceRect" presStyleCnt="0"/>
      <dgm:spPr/>
    </dgm:pt>
    <dgm:pt modelId="{D203E058-79E0-456E-A0FD-258E317D3D6A}" type="pres">
      <dgm:prSet presAssocID="{15B1A768-2666-4AB4-BDA7-F0E3C4160D59}" presName="textRect" presStyleLbl="revTx" presStyleIdx="2" presStyleCnt="4">
        <dgm:presLayoutVars>
          <dgm:chMax val="1"/>
          <dgm:chPref val="1"/>
        </dgm:presLayoutVars>
      </dgm:prSet>
      <dgm:spPr/>
    </dgm:pt>
    <dgm:pt modelId="{8F14F3AD-A362-45DF-80F5-2B8D1F566D80}" type="pres">
      <dgm:prSet presAssocID="{72FFCBD4-DD9D-4E06-81E4-54307F97A3F0}" presName="sibTrans" presStyleLbl="sibTrans2D1" presStyleIdx="0" presStyleCnt="0"/>
      <dgm:spPr/>
    </dgm:pt>
    <dgm:pt modelId="{BDD20EE1-5DFF-4E16-802C-2448893CCB5A}" type="pres">
      <dgm:prSet presAssocID="{3AA5586A-C40E-4DDA-98A5-6545F36F46AB}" presName="compNode" presStyleCnt="0"/>
      <dgm:spPr/>
    </dgm:pt>
    <dgm:pt modelId="{7089FE6B-57E5-4306-8097-E758E000C828}" type="pres">
      <dgm:prSet presAssocID="{3AA5586A-C40E-4DDA-98A5-6545F36F46AB}" presName="iconBgRect" presStyleLbl="bgShp" presStyleIdx="3" presStyleCnt="4"/>
      <dgm:spPr/>
    </dgm:pt>
    <dgm:pt modelId="{41C0BC0F-FFD5-42B5-B952-9316B9364F6F}" type="pres">
      <dgm:prSet presAssocID="{3AA5586A-C40E-4DDA-98A5-6545F36F46AB}" presName="iconRect" presStyleLbl="node1" presStyleIdx="3" presStyleCnt="4"/>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Internet delle cose con riempimento a tinta unita"/>
        </a:ext>
      </dgm:extLst>
    </dgm:pt>
    <dgm:pt modelId="{392FDDC2-BC7A-49BF-88A1-7B4956AD8377}" type="pres">
      <dgm:prSet presAssocID="{3AA5586A-C40E-4DDA-98A5-6545F36F46AB}" presName="spaceRect" presStyleCnt="0"/>
      <dgm:spPr/>
    </dgm:pt>
    <dgm:pt modelId="{7703AFE5-FAA2-4D8A-AEFA-D3C5CB41E5BC}" type="pres">
      <dgm:prSet presAssocID="{3AA5586A-C40E-4DDA-98A5-6545F36F46AB}" presName="textRect" presStyleLbl="revTx" presStyleIdx="3" presStyleCnt="4">
        <dgm:presLayoutVars>
          <dgm:chMax val="1"/>
          <dgm:chPref val="1"/>
        </dgm:presLayoutVars>
      </dgm:prSet>
      <dgm:spPr/>
    </dgm:pt>
  </dgm:ptLst>
  <dgm:cxnLst>
    <dgm:cxn modelId="{F500F212-B1E8-4177-88EB-379FE553E567}" type="presOf" srcId="{BC971DAC-9BE2-44B2-ABE4-8099C777E9C4}" destId="{CEB8DC13-2561-455C-A0BE-EE905F81836F}" srcOrd="0" destOrd="0" presId="urn:microsoft.com/office/officeart/2018/2/layout/IconCircleList"/>
    <dgm:cxn modelId="{C2028414-4E44-4009-9619-A3329463EBE6}" type="presOf" srcId="{66039115-797B-304C-9FC0-EFABB1F21232}" destId="{E05AF25A-E676-44EA-BB66-F2100ACAD1CB}" srcOrd="0" destOrd="0" presId="urn:microsoft.com/office/officeart/2018/2/layout/IconCircleList"/>
    <dgm:cxn modelId="{3682502D-BD4B-4C8B-B999-4FE14243DA2F}" type="presOf" srcId="{E39563C5-C199-4F5B-A899-8CC0710341A0}" destId="{523C7F31-A7C1-43C9-AE27-AAE9100EE1FE}" srcOrd="0" destOrd="0" presId="urn:microsoft.com/office/officeart/2018/2/layout/IconCircleList"/>
    <dgm:cxn modelId="{08DEC938-538C-403B-80C3-828B96DAFF82}" srcId="{489A589A-46DE-0F49-B460-E7914F3E440D}" destId="{15B1A768-2666-4AB4-BDA7-F0E3C4160D59}" srcOrd="2" destOrd="0" parTransId="{D47033D3-4E41-485A-B515-A02A8C3B404A}" sibTransId="{72FFCBD4-DD9D-4E06-81E4-54307F97A3F0}"/>
    <dgm:cxn modelId="{6CA71B7B-0F0A-4F9A-A0EC-CFB6FFD8DA98}" type="presOf" srcId="{15B1A768-2666-4AB4-BDA7-F0E3C4160D59}" destId="{D203E058-79E0-456E-A0FD-258E317D3D6A}" srcOrd="0" destOrd="0" presId="urn:microsoft.com/office/officeart/2018/2/layout/IconCircleList"/>
    <dgm:cxn modelId="{31C3237C-2299-B649-8C93-587C97AC9999}" srcId="{489A589A-46DE-0F49-B460-E7914F3E440D}" destId="{66039115-797B-304C-9FC0-EFABB1F21232}" srcOrd="0" destOrd="0" parTransId="{C8EABE8F-1E84-494E-AD8A-32BA419A36E9}" sibTransId="{D044F6BA-1D90-EC47-8A78-B9796198ECF5}"/>
    <dgm:cxn modelId="{9AA16E9C-4C36-43A5-A786-66256F4B87CC}" type="presOf" srcId="{D044F6BA-1D90-EC47-8A78-B9796198ECF5}" destId="{BB1D33AA-C75A-465A-93F0-2B3A7346088F}" srcOrd="0" destOrd="0" presId="urn:microsoft.com/office/officeart/2018/2/layout/IconCircleList"/>
    <dgm:cxn modelId="{65F7D3A9-7360-41F2-9288-DC394F90F4EC}" type="presOf" srcId="{3AA5586A-C40E-4DDA-98A5-6545F36F46AB}" destId="{7703AFE5-FAA2-4D8A-AEFA-D3C5CB41E5BC}" srcOrd="0" destOrd="0" presId="urn:microsoft.com/office/officeart/2018/2/layout/IconCircleList"/>
    <dgm:cxn modelId="{0D34FCB2-3F4C-42A6-BB2D-60FA9564F405}" type="presOf" srcId="{489A589A-46DE-0F49-B460-E7914F3E440D}" destId="{B80C9CF3-C6BB-48D7-8AE1-5002D62D3761}" srcOrd="0" destOrd="0" presId="urn:microsoft.com/office/officeart/2018/2/layout/IconCircleList"/>
    <dgm:cxn modelId="{BBAD9FDB-1013-4B11-A9AE-2815527D1B78}" srcId="{489A589A-46DE-0F49-B460-E7914F3E440D}" destId="{E39563C5-C199-4F5B-A899-8CC0710341A0}" srcOrd="1" destOrd="0" parTransId="{6531EA77-44C5-4E3D-BA04-70C1E49BCD39}" sibTransId="{BC971DAC-9BE2-44B2-ABE4-8099C777E9C4}"/>
    <dgm:cxn modelId="{119FEAF1-383D-4740-9124-CC9EEA7E35F9}" srcId="{489A589A-46DE-0F49-B460-E7914F3E440D}" destId="{3AA5586A-C40E-4DDA-98A5-6545F36F46AB}" srcOrd="3" destOrd="0" parTransId="{ABF44FB7-9255-4D99-BC69-3BE74FDF8E87}" sibTransId="{19FB306E-81B4-4F3F-99EE-765120CBB6B3}"/>
    <dgm:cxn modelId="{72DB18FF-BDCF-4526-AB7E-380701B71043}" type="presOf" srcId="{72FFCBD4-DD9D-4E06-81E4-54307F97A3F0}" destId="{8F14F3AD-A362-45DF-80F5-2B8D1F566D80}" srcOrd="0" destOrd="0" presId="urn:microsoft.com/office/officeart/2018/2/layout/IconCircleList"/>
    <dgm:cxn modelId="{BF36CAD1-B688-447E-A701-12D1A5EB1C61}" type="presParOf" srcId="{B80C9CF3-C6BB-48D7-8AE1-5002D62D3761}" destId="{326FDCF2-F375-4C3F-9814-C84BA9388F92}" srcOrd="0" destOrd="0" presId="urn:microsoft.com/office/officeart/2018/2/layout/IconCircleList"/>
    <dgm:cxn modelId="{FBFDC197-07BE-4C6F-83B2-02194176B69E}" type="presParOf" srcId="{326FDCF2-F375-4C3F-9814-C84BA9388F92}" destId="{174069BD-8FE1-41A2-8250-6A5514FE224C}" srcOrd="0" destOrd="0" presId="urn:microsoft.com/office/officeart/2018/2/layout/IconCircleList"/>
    <dgm:cxn modelId="{C5F01509-F7BC-425F-B296-A98C860A07F3}" type="presParOf" srcId="{174069BD-8FE1-41A2-8250-6A5514FE224C}" destId="{5E340066-1B2E-4C4E-80A2-97E86ABFA479}" srcOrd="0" destOrd="0" presId="urn:microsoft.com/office/officeart/2018/2/layout/IconCircleList"/>
    <dgm:cxn modelId="{6798BD59-DB22-44F4-9499-B795ECC6FB92}" type="presParOf" srcId="{174069BD-8FE1-41A2-8250-6A5514FE224C}" destId="{F55B2F71-E638-412C-8147-FC7081E08B04}" srcOrd="1" destOrd="0" presId="urn:microsoft.com/office/officeart/2018/2/layout/IconCircleList"/>
    <dgm:cxn modelId="{8ED6BB7E-069D-4BD0-874A-A765097C6426}" type="presParOf" srcId="{174069BD-8FE1-41A2-8250-6A5514FE224C}" destId="{5CDA7D5A-F452-463F-998B-177A76E8C08F}" srcOrd="2" destOrd="0" presId="urn:microsoft.com/office/officeart/2018/2/layout/IconCircleList"/>
    <dgm:cxn modelId="{6FA12472-3D68-4E1C-81AF-02DC5B01E334}" type="presParOf" srcId="{174069BD-8FE1-41A2-8250-6A5514FE224C}" destId="{E05AF25A-E676-44EA-BB66-F2100ACAD1CB}" srcOrd="3" destOrd="0" presId="urn:microsoft.com/office/officeart/2018/2/layout/IconCircleList"/>
    <dgm:cxn modelId="{2E917479-9046-4584-8A6D-BEC73C11FC76}" type="presParOf" srcId="{326FDCF2-F375-4C3F-9814-C84BA9388F92}" destId="{BB1D33AA-C75A-465A-93F0-2B3A7346088F}" srcOrd="1" destOrd="0" presId="urn:microsoft.com/office/officeart/2018/2/layout/IconCircleList"/>
    <dgm:cxn modelId="{A0B340C2-CAB3-4AD7-B651-672DD667AAD7}" type="presParOf" srcId="{326FDCF2-F375-4C3F-9814-C84BA9388F92}" destId="{D641F504-B527-445D-81F6-4B59E813C4A0}" srcOrd="2" destOrd="0" presId="urn:microsoft.com/office/officeart/2018/2/layout/IconCircleList"/>
    <dgm:cxn modelId="{FBFE3BE7-5577-4A5D-85CC-215287D3D6AD}" type="presParOf" srcId="{D641F504-B527-445D-81F6-4B59E813C4A0}" destId="{75512A68-FA50-4392-A441-C6EC352FE606}" srcOrd="0" destOrd="0" presId="urn:microsoft.com/office/officeart/2018/2/layout/IconCircleList"/>
    <dgm:cxn modelId="{E2CE3B82-49EF-49C5-869E-0F82B174F9E9}" type="presParOf" srcId="{D641F504-B527-445D-81F6-4B59E813C4A0}" destId="{C425A8E1-258A-4D4B-9D55-24376C0AB360}" srcOrd="1" destOrd="0" presId="urn:microsoft.com/office/officeart/2018/2/layout/IconCircleList"/>
    <dgm:cxn modelId="{FE67C476-DCF9-4F8A-ACDB-300B11852414}" type="presParOf" srcId="{D641F504-B527-445D-81F6-4B59E813C4A0}" destId="{9E9B2F2E-EF94-42A4-A2BE-0DEE20425DEE}" srcOrd="2" destOrd="0" presId="urn:microsoft.com/office/officeart/2018/2/layout/IconCircleList"/>
    <dgm:cxn modelId="{4CA023EA-A382-4DD9-9FA1-18E0D66061BD}" type="presParOf" srcId="{D641F504-B527-445D-81F6-4B59E813C4A0}" destId="{523C7F31-A7C1-43C9-AE27-AAE9100EE1FE}" srcOrd="3" destOrd="0" presId="urn:microsoft.com/office/officeart/2018/2/layout/IconCircleList"/>
    <dgm:cxn modelId="{26A45859-BDA1-42A1-B72D-E642F4519323}" type="presParOf" srcId="{326FDCF2-F375-4C3F-9814-C84BA9388F92}" destId="{CEB8DC13-2561-455C-A0BE-EE905F81836F}" srcOrd="3" destOrd="0" presId="urn:microsoft.com/office/officeart/2018/2/layout/IconCircleList"/>
    <dgm:cxn modelId="{9A1A1CE7-53B9-4F66-85DD-738EBE878B5F}" type="presParOf" srcId="{326FDCF2-F375-4C3F-9814-C84BA9388F92}" destId="{495B68A9-1523-4F46-9B02-682098319643}" srcOrd="4" destOrd="0" presId="urn:microsoft.com/office/officeart/2018/2/layout/IconCircleList"/>
    <dgm:cxn modelId="{51E1DD61-7673-4090-B8AB-CF4901AEC858}" type="presParOf" srcId="{495B68A9-1523-4F46-9B02-682098319643}" destId="{2CA4BD4C-87EF-4944-9E57-97154B3B633C}" srcOrd="0" destOrd="0" presId="urn:microsoft.com/office/officeart/2018/2/layout/IconCircleList"/>
    <dgm:cxn modelId="{747A4180-A006-422E-B421-0130C380E284}" type="presParOf" srcId="{495B68A9-1523-4F46-9B02-682098319643}" destId="{D99F53AC-3AF2-437B-A5AB-1239ADEC0676}" srcOrd="1" destOrd="0" presId="urn:microsoft.com/office/officeart/2018/2/layout/IconCircleList"/>
    <dgm:cxn modelId="{2B3206DF-6911-4471-9CE4-6E444117F923}" type="presParOf" srcId="{495B68A9-1523-4F46-9B02-682098319643}" destId="{EB4519A6-2EF6-4A3F-90AD-24C511B10908}" srcOrd="2" destOrd="0" presId="urn:microsoft.com/office/officeart/2018/2/layout/IconCircleList"/>
    <dgm:cxn modelId="{BFF8DE16-9137-451C-BFC4-D4EE82781F8E}" type="presParOf" srcId="{495B68A9-1523-4F46-9B02-682098319643}" destId="{D203E058-79E0-456E-A0FD-258E317D3D6A}" srcOrd="3" destOrd="0" presId="urn:microsoft.com/office/officeart/2018/2/layout/IconCircleList"/>
    <dgm:cxn modelId="{F6DE935E-6528-4A29-9FE2-2236A11FA3B5}" type="presParOf" srcId="{326FDCF2-F375-4C3F-9814-C84BA9388F92}" destId="{8F14F3AD-A362-45DF-80F5-2B8D1F566D80}" srcOrd="5" destOrd="0" presId="urn:microsoft.com/office/officeart/2018/2/layout/IconCircleList"/>
    <dgm:cxn modelId="{1E564FA9-F723-4479-8013-22D1426128B6}" type="presParOf" srcId="{326FDCF2-F375-4C3F-9814-C84BA9388F92}" destId="{BDD20EE1-5DFF-4E16-802C-2448893CCB5A}" srcOrd="6" destOrd="0" presId="urn:microsoft.com/office/officeart/2018/2/layout/IconCircleList"/>
    <dgm:cxn modelId="{794FF77C-CF66-43A6-AFF0-913CEF2D0C2A}" type="presParOf" srcId="{BDD20EE1-5DFF-4E16-802C-2448893CCB5A}" destId="{7089FE6B-57E5-4306-8097-E758E000C828}" srcOrd="0" destOrd="0" presId="urn:microsoft.com/office/officeart/2018/2/layout/IconCircleList"/>
    <dgm:cxn modelId="{091EE8DB-F92B-4CB3-ABD6-FFEB56B07A8B}" type="presParOf" srcId="{BDD20EE1-5DFF-4E16-802C-2448893CCB5A}" destId="{41C0BC0F-FFD5-42B5-B952-9316B9364F6F}" srcOrd="1" destOrd="0" presId="urn:microsoft.com/office/officeart/2018/2/layout/IconCircleList"/>
    <dgm:cxn modelId="{DAE7DE5D-0787-4DCA-83CB-B15B42A3D0EC}" type="presParOf" srcId="{BDD20EE1-5DFF-4E16-802C-2448893CCB5A}" destId="{392FDDC2-BC7A-49BF-88A1-7B4956AD8377}" srcOrd="2" destOrd="0" presId="urn:microsoft.com/office/officeart/2018/2/layout/IconCircleList"/>
    <dgm:cxn modelId="{03A77C2B-16FB-486D-9C1B-3FF393F2E432}" type="presParOf" srcId="{BDD20EE1-5DFF-4E16-802C-2448893CCB5A}" destId="{7703AFE5-FAA2-4D8A-AEFA-D3C5CB41E5BC}" srcOrd="3" destOrd="0" presId="urn:microsoft.com/office/officeart/2018/2/layout/IconCircle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340066-1B2E-4C4E-80A2-97E86ABFA479}">
      <dsp:nvSpPr>
        <dsp:cNvPr id="0" name=""/>
        <dsp:cNvSpPr/>
      </dsp:nvSpPr>
      <dsp:spPr>
        <a:xfrm>
          <a:off x="548248" y="214035"/>
          <a:ext cx="835297" cy="83529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55B2F71-E638-412C-8147-FC7081E08B04}">
      <dsp:nvSpPr>
        <dsp:cNvPr id="0" name=""/>
        <dsp:cNvSpPr/>
      </dsp:nvSpPr>
      <dsp:spPr>
        <a:xfrm>
          <a:off x="723661" y="389447"/>
          <a:ext cx="484472" cy="484472"/>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05AF25A-E676-44EA-BB66-F2100ACAD1CB}">
      <dsp:nvSpPr>
        <dsp:cNvPr id="0" name=""/>
        <dsp:cNvSpPr/>
      </dsp:nvSpPr>
      <dsp:spPr>
        <a:xfrm>
          <a:off x="1540003" y="44820"/>
          <a:ext cx="2013983" cy="11737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622300" rtl="0">
            <a:lnSpc>
              <a:spcPct val="100000"/>
            </a:lnSpc>
            <a:spcBef>
              <a:spcPct val="0"/>
            </a:spcBef>
            <a:spcAft>
              <a:spcPct val="35000"/>
            </a:spcAft>
            <a:buNone/>
          </a:pPr>
          <a:r>
            <a:rPr lang="it-IT" sz="1400" kern="1200" noProof="0" dirty="0"/>
            <a:t>Fornire in training /</a:t>
          </a:r>
          <a:r>
            <a:rPr lang="it-IT" sz="1400" kern="1200" noProof="0" dirty="0" err="1"/>
            <a:t>retraining</a:t>
          </a:r>
          <a:r>
            <a:rPr lang="it-IT" sz="1400" kern="1200" noProof="0" dirty="0"/>
            <a:t> le immagini da cui imparare.</a:t>
          </a:r>
        </a:p>
      </dsp:txBody>
      <dsp:txXfrm>
        <a:off x="1540003" y="44820"/>
        <a:ext cx="2013983" cy="1173726"/>
      </dsp:txXfrm>
    </dsp:sp>
    <dsp:sp modelId="{75512A68-FA50-4392-A441-C6EC352FE606}">
      <dsp:nvSpPr>
        <dsp:cNvPr id="0" name=""/>
        <dsp:cNvSpPr/>
      </dsp:nvSpPr>
      <dsp:spPr>
        <a:xfrm>
          <a:off x="3897055" y="214035"/>
          <a:ext cx="835297" cy="83529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425A8E1-258A-4D4B-9D55-24376C0AB360}">
      <dsp:nvSpPr>
        <dsp:cNvPr id="0" name=""/>
        <dsp:cNvSpPr/>
      </dsp:nvSpPr>
      <dsp:spPr>
        <a:xfrm>
          <a:off x="4072468" y="389447"/>
          <a:ext cx="484472" cy="48447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23C7F31-A7C1-43C9-AE27-AAE9100EE1FE}">
      <dsp:nvSpPr>
        <dsp:cNvPr id="0" name=""/>
        <dsp:cNvSpPr/>
      </dsp:nvSpPr>
      <dsp:spPr>
        <a:xfrm>
          <a:off x="4911345" y="214035"/>
          <a:ext cx="1968914" cy="835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622300" rtl="0">
            <a:lnSpc>
              <a:spcPct val="100000"/>
            </a:lnSpc>
            <a:spcBef>
              <a:spcPct val="0"/>
            </a:spcBef>
            <a:spcAft>
              <a:spcPct val="35000"/>
            </a:spcAft>
            <a:buNone/>
          </a:pPr>
          <a:r>
            <a:rPr lang="it-IT" sz="1400" kern="1200" noProof="0" dirty="0"/>
            <a:t>Memorizzare i </a:t>
          </a:r>
          <a:r>
            <a:rPr lang="it-IT" sz="1400" kern="1200" noProof="0" dirty="0" err="1"/>
            <a:t>chunk</a:t>
          </a:r>
          <a:r>
            <a:rPr lang="it-IT" sz="1400" kern="1200" noProof="0" dirty="0"/>
            <a:t> delle immagini da analizzare.</a:t>
          </a:r>
        </a:p>
      </dsp:txBody>
      <dsp:txXfrm>
        <a:off x="4911345" y="214035"/>
        <a:ext cx="1968914" cy="835297"/>
      </dsp:txXfrm>
    </dsp:sp>
    <dsp:sp modelId="{2CA4BD4C-87EF-4944-9E57-97154B3B633C}">
      <dsp:nvSpPr>
        <dsp:cNvPr id="0" name=""/>
        <dsp:cNvSpPr/>
      </dsp:nvSpPr>
      <dsp:spPr>
        <a:xfrm>
          <a:off x="548248" y="1648394"/>
          <a:ext cx="835297" cy="83529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99F53AC-3AF2-437B-A5AB-1239ADEC0676}">
      <dsp:nvSpPr>
        <dsp:cNvPr id="0" name=""/>
        <dsp:cNvSpPr/>
      </dsp:nvSpPr>
      <dsp:spPr>
        <a:xfrm>
          <a:off x="723661" y="1823806"/>
          <a:ext cx="484472" cy="484472"/>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203E058-79E0-456E-A0FD-258E317D3D6A}">
      <dsp:nvSpPr>
        <dsp:cNvPr id="0" name=""/>
        <dsp:cNvSpPr/>
      </dsp:nvSpPr>
      <dsp:spPr>
        <a:xfrm>
          <a:off x="1562538" y="1648394"/>
          <a:ext cx="1968914" cy="835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622300" rtl="0">
            <a:lnSpc>
              <a:spcPct val="100000"/>
            </a:lnSpc>
            <a:spcBef>
              <a:spcPct val="0"/>
            </a:spcBef>
            <a:spcAft>
              <a:spcPct val="35000"/>
            </a:spcAft>
            <a:buNone/>
          </a:pPr>
          <a:r>
            <a:rPr lang="it-IT" sz="1400" kern="1200" noProof="0" dirty="0"/>
            <a:t>Possibilità di memorizzare i metadati relativi alle immagini.</a:t>
          </a:r>
        </a:p>
      </dsp:txBody>
      <dsp:txXfrm>
        <a:off x="1562538" y="1648394"/>
        <a:ext cx="1968914" cy="835297"/>
      </dsp:txXfrm>
    </dsp:sp>
    <dsp:sp modelId="{7089FE6B-57E5-4306-8097-E758E000C828}">
      <dsp:nvSpPr>
        <dsp:cNvPr id="0" name=""/>
        <dsp:cNvSpPr/>
      </dsp:nvSpPr>
      <dsp:spPr>
        <a:xfrm>
          <a:off x="3874521" y="1648394"/>
          <a:ext cx="835297" cy="83529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C0BC0F-FFD5-42B5-B952-9316B9364F6F}">
      <dsp:nvSpPr>
        <dsp:cNvPr id="0" name=""/>
        <dsp:cNvSpPr/>
      </dsp:nvSpPr>
      <dsp:spPr>
        <a:xfrm>
          <a:off x="4049934" y="1823806"/>
          <a:ext cx="484472" cy="484472"/>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703AFE5-FAA2-4D8A-AEFA-D3C5CB41E5BC}">
      <dsp:nvSpPr>
        <dsp:cNvPr id="0" name=""/>
        <dsp:cNvSpPr/>
      </dsp:nvSpPr>
      <dsp:spPr>
        <a:xfrm>
          <a:off x="4888811" y="1648394"/>
          <a:ext cx="1968914" cy="835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622300" rtl="0">
            <a:lnSpc>
              <a:spcPct val="100000"/>
            </a:lnSpc>
            <a:spcBef>
              <a:spcPct val="0"/>
            </a:spcBef>
            <a:spcAft>
              <a:spcPct val="35000"/>
            </a:spcAft>
            <a:buNone/>
          </a:pPr>
          <a:r>
            <a:rPr lang="it-IT" sz="1400" kern="1200" noProof="0" dirty="0"/>
            <a:t>Immagazzinare le immagini </a:t>
          </a:r>
          <a:r>
            <a:rPr lang="it-IT" sz="1400" kern="1200" noProof="0" dirty="0" err="1"/>
            <a:t>pre</a:t>
          </a:r>
          <a:r>
            <a:rPr lang="it-IT" sz="1400" kern="1200" noProof="0" dirty="0"/>
            <a:t>-processate nel formato che serve per il ML.</a:t>
          </a:r>
        </a:p>
      </dsp:txBody>
      <dsp:txXfrm>
        <a:off x="4888811" y="1648394"/>
        <a:ext cx="1968914" cy="835297"/>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Processo cerchi"/>
  <dgm:desc val="Da usare per mostrare i passaggi sequenziali in un processo. Limitato a 11 forme di livello 1 con un numero illimitato di forme di livello 2. Si ottengono risultati ottimali con minime quantità di testo. Il testo inutilizzato non viene visualizzato, ma resta disponibile se si cambia layou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737F2D40-DF92-4ADE-A761-CBF89659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a:p>
        </p:txBody>
      </p:sp>
      <p:sp>
        <p:nvSpPr>
          <p:cNvPr id="3" name="Segnaposto data 2">
            <a:extLst>
              <a:ext uri="{FF2B5EF4-FFF2-40B4-BE49-F238E27FC236}">
                <a16:creationId xmlns:a16="http://schemas.microsoft.com/office/drawing/2014/main" id="{874F42E9-55BA-437C-85B3-324B4E2BF2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D886A8C-5A3C-49B5-921E-668EDFFA925A}" type="datetime1">
              <a:rPr lang="it-IT" smtClean="0"/>
              <a:t>22/06/2021</a:t>
            </a:fld>
            <a:endParaRPr lang="it-IT"/>
          </a:p>
        </p:txBody>
      </p:sp>
      <p:sp>
        <p:nvSpPr>
          <p:cNvPr id="4" name="Segnaposto piè di pagina 3">
            <a:extLst>
              <a:ext uri="{FF2B5EF4-FFF2-40B4-BE49-F238E27FC236}">
                <a16:creationId xmlns:a16="http://schemas.microsoft.com/office/drawing/2014/main" id="{407DF0FD-84A5-462F-A0AC-B2CEF6020C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a:p>
        </p:txBody>
      </p:sp>
      <p:sp>
        <p:nvSpPr>
          <p:cNvPr id="5" name="Segnaposto numero diapositiva 4">
            <a:extLst>
              <a:ext uri="{FF2B5EF4-FFF2-40B4-BE49-F238E27FC236}">
                <a16:creationId xmlns:a16="http://schemas.microsoft.com/office/drawing/2014/main" id="{5D85C710-014C-4C89-9B64-843B9863C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EC605DA-80A8-4B7B-B889-6C5700BB4CEA}" type="slidenum">
              <a:rPr lang="it-IT" smtClean="0"/>
              <a:t>‹N›</a:t>
            </a:fld>
            <a:endParaRPr lang="it-IT"/>
          </a:p>
        </p:txBody>
      </p:sp>
    </p:spTree>
    <p:extLst>
      <p:ext uri="{BB962C8B-B14F-4D97-AF65-F5344CB8AC3E}">
        <p14:creationId xmlns:p14="http://schemas.microsoft.com/office/powerpoint/2010/main" val="2166539220"/>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3.png>
</file>

<file path=ppt/media/image4.jpeg>
</file>

<file path=ppt/media/image5.pn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F53B7065-BDF9-4B86-AAAE-34B6A26E2649}" type="datetime1">
              <a:rPr lang="it-IT" noProof="0" smtClean="0"/>
              <a:t>22/06/2021</a:t>
            </a:fld>
            <a:endParaRPr lang="it-IT" noProof="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3544625-0ADF-4414-89A2-9E135F0C849F}" type="slidenum">
              <a:rPr lang="it-IT" noProof="0" smtClean="0"/>
              <a:t>‹N›</a:t>
            </a:fld>
            <a:endParaRPr lang="it-IT" noProof="0"/>
          </a:p>
        </p:txBody>
      </p:sp>
    </p:spTree>
    <p:extLst>
      <p:ext uri="{BB962C8B-B14F-4D97-AF65-F5344CB8AC3E}">
        <p14:creationId xmlns:p14="http://schemas.microsoft.com/office/powerpoint/2010/main" val="112222809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3544625-0ADF-4414-89A2-9E135F0C849F}" type="slidenum">
              <a:rPr lang="it-IT" smtClean="0"/>
              <a:t>1</a:t>
            </a:fld>
            <a:endParaRPr lang="it-IT"/>
          </a:p>
        </p:txBody>
      </p:sp>
    </p:spTree>
    <p:extLst>
      <p:ext uri="{BB962C8B-B14F-4D97-AF65-F5344CB8AC3E}">
        <p14:creationId xmlns:p14="http://schemas.microsoft.com/office/powerpoint/2010/main" val="3749808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3544625-0ADF-4414-89A2-9E135F0C849F}" type="slidenum">
              <a:rPr lang="it-IT" smtClean="0"/>
              <a:t>3</a:t>
            </a:fld>
            <a:endParaRPr lang="it-IT"/>
          </a:p>
        </p:txBody>
      </p:sp>
    </p:spTree>
    <p:extLst>
      <p:ext uri="{BB962C8B-B14F-4D97-AF65-F5344CB8AC3E}">
        <p14:creationId xmlns:p14="http://schemas.microsoft.com/office/powerpoint/2010/main" val="1636654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3544625-0ADF-4414-89A2-9E135F0C849F}" type="slidenum">
              <a:rPr lang="it-IT" smtClean="0"/>
              <a:t>4</a:t>
            </a:fld>
            <a:endParaRPr lang="it-IT"/>
          </a:p>
        </p:txBody>
      </p:sp>
    </p:spTree>
    <p:extLst>
      <p:ext uri="{BB962C8B-B14F-4D97-AF65-F5344CB8AC3E}">
        <p14:creationId xmlns:p14="http://schemas.microsoft.com/office/powerpoint/2010/main" val="724031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3544625-0ADF-4414-89A2-9E135F0C849F}" type="slidenum">
              <a:rPr lang="it-IT" smtClean="0"/>
              <a:t>9</a:t>
            </a:fld>
            <a:endParaRPr lang="it-IT"/>
          </a:p>
        </p:txBody>
      </p:sp>
    </p:spTree>
    <p:extLst>
      <p:ext uri="{BB962C8B-B14F-4D97-AF65-F5344CB8AC3E}">
        <p14:creationId xmlns:p14="http://schemas.microsoft.com/office/powerpoint/2010/main" val="173010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3544625-0ADF-4414-89A2-9E135F0C849F}" type="slidenum">
              <a:rPr lang="it-IT" smtClean="0"/>
              <a:t>10</a:t>
            </a:fld>
            <a:endParaRPr lang="it-IT"/>
          </a:p>
        </p:txBody>
      </p:sp>
    </p:spTree>
    <p:extLst>
      <p:ext uri="{BB962C8B-B14F-4D97-AF65-F5344CB8AC3E}">
        <p14:creationId xmlns:p14="http://schemas.microsoft.com/office/powerpoint/2010/main" val="2048347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Ref idx="1003">
        <a:schemeClr val="bg2"/>
      </p:bgRef>
    </p:bg>
    <p:spTree>
      <p:nvGrpSpPr>
        <p:cNvPr id="1" name=""/>
        <p:cNvGrpSpPr/>
        <p:nvPr/>
      </p:nvGrpSpPr>
      <p:grpSpPr>
        <a:xfrm>
          <a:off x="0" y="0"/>
          <a:ext cx="0" cy="0"/>
          <a:chOff x="0" y="0"/>
          <a:chExt cx="0" cy="0"/>
        </a:xfrm>
      </p:grpSpPr>
      <p:pic>
        <p:nvPicPr>
          <p:cNvPr id="7" name="Immagin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ctrTitle"/>
          </p:nvPr>
        </p:nvSpPr>
        <p:spPr>
          <a:xfrm>
            <a:off x="3962399" y="1964267"/>
            <a:ext cx="7197726" cy="2421464"/>
          </a:xfrm>
        </p:spPr>
        <p:txBody>
          <a:bodyPr rtlCol="0" anchor="b">
            <a:normAutofit/>
          </a:bodyPr>
          <a:lstStyle>
            <a:lvl1pPr algn="r">
              <a:defRPr sz="4800">
                <a:effectLst/>
              </a:defRPr>
            </a:lvl1pPr>
          </a:lstStyle>
          <a:p>
            <a:pPr rtl="0"/>
            <a:r>
              <a:rPr lang="it-IT" noProof="0"/>
              <a:t>Fare clic per modificare lo stile del titolo dello schema</a:t>
            </a:r>
          </a:p>
        </p:txBody>
      </p:sp>
      <p:sp>
        <p:nvSpPr>
          <p:cNvPr id="3" name="Sottotitolo 2"/>
          <p:cNvSpPr>
            <a:spLocks noGrp="1"/>
          </p:cNvSpPr>
          <p:nvPr>
            <p:ph type="subTitle" idx="1"/>
          </p:nvPr>
        </p:nvSpPr>
        <p:spPr>
          <a:xfrm>
            <a:off x="3962399" y="4385732"/>
            <a:ext cx="7197726" cy="1405467"/>
          </a:xfrm>
        </p:spPr>
        <p:txBody>
          <a:bodyPr rtlCol="0"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it-IT" noProof="0"/>
              <a:t>Fare clic per modificare lo stile del sottotitolo dello schema</a:t>
            </a:r>
          </a:p>
        </p:txBody>
      </p:sp>
      <p:sp>
        <p:nvSpPr>
          <p:cNvPr id="4" name="Segnaposto data 3"/>
          <p:cNvSpPr>
            <a:spLocks noGrp="1"/>
          </p:cNvSpPr>
          <p:nvPr>
            <p:ph type="dt" sz="half" idx="10"/>
          </p:nvPr>
        </p:nvSpPr>
        <p:spPr>
          <a:xfrm>
            <a:off x="8932558" y="5870575"/>
            <a:ext cx="1600200" cy="377825"/>
          </a:xfrm>
        </p:spPr>
        <p:txBody>
          <a:bodyPr rtlCol="0"/>
          <a:lstStyle/>
          <a:p>
            <a:pPr rtl="0"/>
            <a:fld id="{E298E096-4FAF-406E-A7AA-CE40D86A6F90}" type="datetime1">
              <a:rPr lang="it-IT" noProof="0" smtClean="0"/>
              <a:t>22/06/2021</a:t>
            </a:fld>
            <a:endParaRPr lang="it-IT" noProof="0"/>
          </a:p>
        </p:txBody>
      </p:sp>
      <p:sp>
        <p:nvSpPr>
          <p:cNvPr id="5" name="Segnaposto piè di pagina 4"/>
          <p:cNvSpPr>
            <a:spLocks noGrp="1"/>
          </p:cNvSpPr>
          <p:nvPr>
            <p:ph type="ftr" sz="quarter" idx="11"/>
          </p:nvPr>
        </p:nvSpPr>
        <p:spPr>
          <a:xfrm>
            <a:off x="3962399" y="5870575"/>
            <a:ext cx="4893958" cy="377825"/>
          </a:xfrm>
        </p:spPr>
        <p:txBody>
          <a:bodyPr rtlCol="0"/>
          <a:lstStyle/>
          <a:p>
            <a:pPr rtl="0"/>
            <a:endParaRPr lang="it-IT" noProof="0"/>
          </a:p>
        </p:txBody>
      </p:sp>
      <p:sp>
        <p:nvSpPr>
          <p:cNvPr id="6" name="Segnaposto numero diapositiva 5"/>
          <p:cNvSpPr>
            <a:spLocks noGrp="1"/>
          </p:cNvSpPr>
          <p:nvPr>
            <p:ph type="sldNum" sz="quarter" idx="12"/>
          </p:nvPr>
        </p:nvSpPr>
        <p:spPr>
          <a:xfrm>
            <a:off x="10608958" y="5870575"/>
            <a:ext cx="551167" cy="377825"/>
          </a:xfrm>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22023250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pic>
        <p:nvPicPr>
          <p:cNvPr id="8" name="Immagin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a:xfrm>
            <a:off x="685800" y="4732865"/>
            <a:ext cx="10131427" cy="566738"/>
          </a:xfrm>
        </p:spPr>
        <p:txBody>
          <a:bodyPr rtlCol="0" anchor="b">
            <a:normAutofit/>
          </a:bodyPr>
          <a:lstStyle>
            <a:lvl1pPr algn="l">
              <a:defRPr sz="2400" b="0"/>
            </a:lvl1pPr>
          </a:lstStyle>
          <a:p>
            <a:pPr rtl="0"/>
            <a:r>
              <a:rPr lang="it-IT" noProof="0"/>
              <a:t>Fare clic per modificare lo stile del titolo dello schema</a:t>
            </a:r>
          </a:p>
        </p:txBody>
      </p:sp>
      <p:sp>
        <p:nvSpPr>
          <p:cNvPr id="3" name="Segnaposto immagine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it-IT" noProof="0"/>
              <a:t>Fare clic sull'icona per inserire un'immagine</a:t>
            </a:r>
          </a:p>
        </p:txBody>
      </p:sp>
      <p:sp>
        <p:nvSpPr>
          <p:cNvPr id="4" name="Segnaposto testo 3"/>
          <p:cNvSpPr>
            <a:spLocks noGrp="1"/>
          </p:cNvSpPr>
          <p:nvPr>
            <p:ph type="body" sz="half" idx="2"/>
          </p:nvPr>
        </p:nvSpPr>
        <p:spPr>
          <a:xfrm>
            <a:off x="685800" y="5299603"/>
            <a:ext cx="10131427" cy="49371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gli stili del testo dello schema</a:t>
            </a:r>
          </a:p>
        </p:txBody>
      </p:sp>
      <p:sp>
        <p:nvSpPr>
          <p:cNvPr id="5" name="Segnaposto data 4"/>
          <p:cNvSpPr>
            <a:spLocks noGrp="1"/>
          </p:cNvSpPr>
          <p:nvPr>
            <p:ph type="dt" sz="half" idx="10"/>
          </p:nvPr>
        </p:nvSpPr>
        <p:spPr/>
        <p:txBody>
          <a:bodyPr rtlCol="0"/>
          <a:lstStyle/>
          <a:p>
            <a:pPr rtl="0"/>
            <a:fld id="{10F47A98-3AED-4B12-A1EB-7A2C480F3E6F}" type="datetime1">
              <a:rPr lang="it-IT" noProof="0" smtClean="0"/>
              <a:t>22/06/2021</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3386312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didascalia">
    <p:spTree>
      <p:nvGrpSpPr>
        <p:cNvPr id="1" name=""/>
        <p:cNvGrpSpPr/>
        <p:nvPr/>
      </p:nvGrpSpPr>
      <p:grpSpPr>
        <a:xfrm>
          <a:off x="0" y="0"/>
          <a:ext cx="0" cy="0"/>
          <a:chOff x="0" y="0"/>
          <a:chExt cx="0" cy="0"/>
        </a:xfrm>
      </p:grpSpPr>
      <p:pic>
        <p:nvPicPr>
          <p:cNvPr id="7" name="Immagin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a:xfrm>
            <a:off x="685801" y="609601"/>
            <a:ext cx="10131427" cy="3124199"/>
          </a:xfrm>
        </p:spPr>
        <p:txBody>
          <a:bodyPr rtlCol="0" anchor="ctr">
            <a:normAutofit/>
          </a:bodyPr>
          <a:lstStyle>
            <a:lvl1pPr algn="l">
              <a:defRPr sz="3200" b="0" cap="none"/>
            </a:lvl1pPr>
          </a:lstStyle>
          <a:p>
            <a:pPr rtl="0"/>
            <a:r>
              <a:rPr lang="it-IT" noProof="0"/>
              <a:t>Fare clic per modificare lo stile del titolo dello schema</a:t>
            </a:r>
          </a:p>
        </p:txBody>
      </p:sp>
      <p:sp>
        <p:nvSpPr>
          <p:cNvPr id="3" name="Segnaposto testo 2"/>
          <p:cNvSpPr>
            <a:spLocks noGrp="1"/>
          </p:cNvSpPr>
          <p:nvPr>
            <p:ph type="body" idx="1"/>
          </p:nvPr>
        </p:nvSpPr>
        <p:spPr>
          <a:xfrm>
            <a:off x="685800" y="4343400"/>
            <a:ext cx="10131428"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noProof="0"/>
              <a:t>Fare clic per modificare gli stili del testo dello schema</a:t>
            </a:r>
          </a:p>
        </p:txBody>
      </p:sp>
      <p:sp>
        <p:nvSpPr>
          <p:cNvPr id="4" name="Segnaposto data 3"/>
          <p:cNvSpPr>
            <a:spLocks noGrp="1"/>
          </p:cNvSpPr>
          <p:nvPr>
            <p:ph type="dt" sz="half" idx="10"/>
          </p:nvPr>
        </p:nvSpPr>
        <p:spPr/>
        <p:txBody>
          <a:bodyPr rtlCol="0"/>
          <a:lstStyle/>
          <a:p>
            <a:pPr rtl="0"/>
            <a:fld id="{5617F1D1-4B5C-4807-B449-398D2EB11514}" type="datetime1">
              <a:rPr lang="it-IT" noProof="0" smtClean="0"/>
              <a:t>22/06/2021</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349800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pic>
        <p:nvPicPr>
          <p:cNvPr id="11" name="Immagin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Casella di testo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it-IT" sz="8000" noProof="0">
                <a:solidFill>
                  <a:schemeClr val="tx1"/>
                </a:solidFill>
                <a:effectLst/>
              </a:rPr>
              <a:t>"</a:t>
            </a:r>
          </a:p>
        </p:txBody>
      </p:sp>
      <p:sp>
        <p:nvSpPr>
          <p:cNvPr id="14" name="Casella di testo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it-IT" sz="8000" noProof="0">
                <a:solidFill>
                  <a:schemeClr val="tx1"/>
                </a:solidFill>
                <a:effectLst/>
              </a:rPr>
              <a:t>"</a:t>
            </a:r>
          </a:p>
        </p:txBody>
      </p:sp>
      <p:sp>
        <p:nvSpPr>
          <p:cNvPr id="16" name="Titolo 1"/>
          <p:cNvSpPr>
            <a:spLocks noGrp="1"/>
          </p:cNvSpPr>
          <p:nvPr>
            <p:ph type="title"/>
          </p:nvPr>
        </p:nvSpPr>
        <p:spPr>
          <a:xfrm>
            <a:off x="992267" y="609601"/>
            <a:ext cx="9550399" cy="2743199"/>
          </a:xfrm>
        </p:spPr>
        <p:txBody>
          <a:bodyPr rtlCol="0" anchor="ctr">
            <a:normAutofit/>
          </a:bodyPr>
          <a:lstStyle>
            <a:lvl1pPr algn="l">
              <a:defRPr sz="3200" b="0" cap="none">
                <a:solidFill>
                  <a:schemeClr val="tx1"/>
                </a:solidFill>
              </a:defRPr>
            </a:lvl1pPr>
          </a:lstStyle>
          <a:p>
            <a:pPr rtl="0"/>
            <a:r>
              <a:rPr lang="it-IT" noProof="0"/>
              <a:t>Fare clic per modificare lo stile del titolo dello schema</a:t>
            </a:r>
          </a:p>
        </p:txBody>
      </p:sp>
      <p:sp>
        <p:nvSpPr>
          <p:cNvPr id="10" name="Segnaposto testo 9"/>
          <p:cNvSpPr>
            <a:spLocks noGrp="1"/>
          </p:cNvSpPr>
          <p:nvPr>
            <p:ph type="body" sz="quarter" idx="13"/>
          </p:nvPr>
        </p:nvSpPr>
        <p:spPr>
          <a:xfrm>
            <a:off x="1097875" y="3352800"/>
            <a:ext cx="9339184" cy="381000"/>
          </a:xfrm>
        </p:spPr>
        <p:txBody>
          <a:bodyPr rtlCol="0"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it-IT" noProof="0"/>
              <a:t>Fare clic per modificare gli stili del testo dello schema</a:t>
            </a:r>
          </a:p>
        </p:txBody>
      </p:sp>
      <p:sp>
        <p:nvSpPr>
          <p:cNvPr id="3" name="Segnaposto testo 2"/>
          <p:cNvSpPr>
            <a:spLocks noGrp="1"/>
          </p:cNvSpPr>
          <p:nvPr>
            <p:ph type="body" idx="1"/>
          </p:nvPr>
        </p:nvSpPr>
        <p:spPr>
          <a:xfrm>
            <a:off x="687465" y="4343400"/>
            <a:ext cx="10152367"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noProof="0"/>
              <a:t>Fare clic per modificare gli stili del testo dello schema</a:t>
            </a:r>
          </a:p>
        </p:txBody>
      </p:sp>
      <p:sp>
        <p:nvSpPr>
          <p:cNvPr id="4" name="Segnaposto data 3"/>
          <p:cNvSpPr>
            <a:spLocks noGrp="1"/>
          </p:cNvSpPr>
          <p:nvPr>
            <p:ph type="dt" sz="half" idx="10"/>
          </p:nvPr>
        </p:nvSpPr>
        <p:spPr/>
        <p:txBody>
          <a:bodyPr rtlCol="0"/>
          <a:lstStyle/>
          <a:p>
            <a:pPr rtl="0"/>
            <a:fld id="{F44B4EC0-4128-40B1-8CC3-62E001455D10}" type="datetime1">
              <a:rPr lang="it-IT" noProof="0" smtClean="0"/>
              <a:t>22/06/2021</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320505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pic>
        <p:nvPicPr>
          <p:cNvPr id="7" name="Immagin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a:xfrm>
            <a:off x="685802" y="3308581"/>
            <a:ext cx="10131425" cy="1468800"/>
          </a:xfrm>
        </p:spPr>
        <p:txBody>
          <a:bodyPr rtlCol="0" anchor="b">
            <a:normAutofit/>
          </a:bodyPr>
          <a:lstStyle>
            <a:lvl1pPr algn="l">
              <a:defRPr sz="3200" b="0" cap="none"/>
            </a:lvl1pPr>
          </a:lstStyle>
          <a:p>
            <a:pPr rtl="0"/>
            <a:r>
              <a:rPr lang="it-IT" noProof="0"/>
              <a:t>Fare clic per modificare lo stile del titolo dello schema</a:t>
            </a:r>
          </a:p>
        </p:txBody>
      </p:sp>
      <p:sp>
        <p:nvSpPr>
          <p:cNvPr id="3" name="Segnaposto testo 2"/>
          <p:cNvSpPr>
            <a:spLocks noGrp="1"/>
          </p:cNvSpPr>
          <p:nvPr>
            <p:ph type="body" idx="1"/>
          </p:nvPr>
        </p:nvSpPr>
        <p:spPr>
          <a:xfrm>
            <a:off x="685801" y="4777381"/>
            <a:ext cx="10131426" cy="860400"/>
          </a:xfrm>
        </p:spPr>
        <p:txBody>
          <a:bodyPr rtlCol="0"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noProof="0"/>
              <a:t>Fare clic per modificare gli stili del testo dello schema</a:t>
            </a:r>
          </a:p>
        </p:txBody>
      </p:sp>
      <p:sp>
        <p:nvSpPr>
          <p:cNvPr id="4" name="Segnaposto data 3"/>
          <p:cNvSpPr>
            <a:spLocks noGrp="1"/>
          </p:cNvSpPr>
          <p:nvPr>
            <p:ph type="dt" sz="half" idx="10"/>
          </p:nvPr>
        </p:nvSpPr>
        <p:spPr/>
        <p:txBody>
          <a:bodyPr rtlCol="0"/>
          <a:lstStyle/>
          <a:p>
            <a:pPr rtl="0"/>
            <a:fld id="{E6C6A6A4-E99C-4FFF-A938-6F8A5E10FCAC}" type="datetime1">
              <a:rPr lang="it-IT" noProof="0" smtClean="0"/>
              <a:t>22/06/2021</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2178569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pic>
        <p:nvPicPr>
          <p:cNvPr id="11" name="Immagin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Casella di testo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it-IT" sz="8000" noProof="0">
                <a:solidFill>
                  <a:schemeClr val="tx1"/>
                </a:solidFill>
                <a:effectLst/>
              </a:rPr>
              <a:t>"</a:t>
            </a:r>
          </a:p>
        </p:txBody>
      </p:sp>
      <p:sp>
        <p:nvSpPr>
          <p:cNvPr id="14" name="Casella di testo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it-IT" sz="8000" noProof="0">
                <a:solidFill>
                  <a:schemeClr val="tx1"/>
                </a:solidFill>
                <a:effectLst/>
              </a:rPr>
              <a:t>"</a:t>
            </a:r>
          </a:p>
        </p:txBody>
      </p:sp>
      <p:sp>
        <p:nvSpPr>
          <p:cNvPr id="16" name="Titolo 1"/>
          <p:cNvSpPr>
            <a:spLocks noGrp="1"/>
          </p:cNvSpPr>
          <p:nvPr>
            <p:ph type="title"/>
          </p:nvPr>
        </p:nvSpPr>
        <p:spPr>
          <a:xfrm>
            <a:off x="992267" y="609601"/>
            <a:ext cx="9550399" cy="2743199"/>
          </a:xfrm>
        </p:spPr>
        <p:txBody>
          <a:bodyPr rtlCol="0" anchor="ctr">
            <a:normAutofit/>
          </a:bodyPr>
          <a:lstStyle>
            <a:lvl1pPr algn="l">
              <a:defRPr sz="3200" b="0" cap="none">
                <a:solidFill>
                  <a:schemeClr val="tx1"/>
                </a:solidFill>
              </a:defRPr>
            </a:lvl1pPr>
          </a:lstStyle>
          <a:p>
            <a:pPr rtl="0"/>
            <a:r>
              <a:rPr lang="it-IT" noProof="0"/>
              <a:t>Fare clic per modificare lo stile del titolo dello schema</a:t>
            </a:r>
          </a:p>
        </p:txBody>
      </p:sp>
      <p:sp>
        <p:nvSpPr>
          <p:cNvPr id="10" name="Segnaposto testo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lvl="0" rtl="0"/>
            <a:r>
              <a:rPr lang="it-IT" noProof="0"/>
              <a:t>Fare clic per modificare gli stili del testo dello schema</a:t>
            </a:r>
          </a:p>
        </p:txBody>
      </p:sp>
      <p:sp>
        <p:nvSpPr>
          <p:cNvPr id="3" name="Segnaposto testo 2"/>
          <p:cNvSpPr>
            <a:spLocks noGrp="1"/>
          </p:cNvSpPr>
          <p:nvPr>
            <p:ph type="body" idx="1"/>
          </p:nvPr>
        </p:nvSpPr>
        <p:spPr>
          <a:xfrm>
            <a:off x="685799" y="4775200"/>
            <a:ext cx="10135436" cy="10160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noProof="0"/>
              <a:t>Fare clic per modificare gli stili del testo dello schema</a:t>
            </a:r>
          </a:p>
        </p:txBody>
      </p:sp>
      <p:sp>
        <p:nvSpPr>
          <p:cNvPr id="4" name="Segnaposto data 3"/>
          <p:cNvSpPr>
            <a:spLocks noGrp="1"/>
          </p:cNvSpPr>
          <p:nvPr>
            <p:ph type="dt" sz="half" idx="10"/>
          </p:nvPr>
        </p:nvSpPr>
        <p:spPr/>
        <p:txBody>
          <a:bodyPr rtlCol="0"/>
          <a:lstStyle/>
          <a:p>
            <a:pPr rtl="0"/>
            <a:fld id="{798D6A83-FE17-4E1D-8D42-8DF329765B81}" type="datetime1">
              <a:rPr lang="it-IT" noProof="0" smtClean="0"/>
              <a:t>22/06/2021</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30441876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pic>
        <p:nvPicPr>
          <p:cNvPr id="8" name="Immagin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rtl="0"/>
            <a:r>
              <a:rPr lang="it-IT" noProof="0"/>
              <a:t>Fare clic per modificare lo stile del titolo dello schema</a:t>
            </a:r>
          </a:p>
        </p:txBody>
      </p:sp>
      <p:sp>
        <p:nvSpPr>
          <p:cNvPr id="10" name="Segnaposto testo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lvl="0" rtl="0"/>
            <a:r>
              <a:rPr lang="it-IT" noProof="0"/>
              <a:t>Fare clic per modificare gli stili del testo dello schema</a:t>
            </a:r>
          </a:p>
        </p:txBody>
      </p:sp>
      <p:sp>
        <p:nvSpPr>
          <p:cNvPr id="3" name="Segnaposto testo 2"/>
          <p:cNvSpPr>
            <a:spLocks noGrp="1"/>
          </p:cNvSpPr>
          <p:nvPr>
            <p:ph type="body" idx="1"/>
          </p:nvPr>
        </p:nvSpPr>
        <p:spPr>
          <a:xfrm>
            <a:off x="685800" y="4343400"/>
            <a:ext cx="10131428" cy="14478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noProof="0"/>
              <a:t>Fare clic per modificare gli stili del testo dello schema</a:t>
            </a:r>
          </a:p>
        </p:txBody>
      </p:sp>
      <p:sp>
        <p:nvSpPr>
          <p:cNvPr id="4" name="Segnaposto data 3"/>
          <p:cNvSpPr>
            <a:spLocks noGrp="1"/>
          </p:cNvSpPr>
          <p:nvPr>
            <p:ph type="dt" sz="half" idx="10"/>
          </p:nvPr>
        </p:nvSpPr>
        <p:spPr/>
        <p:txBody>
          <a:bodyPr rtlCol="0"/>
          <a:lstStyle/>
          <a:p>
            <a:pPr rtl="0"/>
            <a:fld id="{8FF30AFE-B35F-4CC6-8D07-FF14D05E1FDA}" type="datetime1">
              <a:rPr lang="it-IT" noProof="0" smtClean="0"/>
              <a:t>22/06/2021</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4285960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pic>
        <p:nvPicPr>
          <p:cNvPr id="7" name="Immagin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olo 1"/>
          <p:cNvSpPr>
            <a:spLocks noGrp="1"/>
          </p:cNvSpPr>
          <p:nvPr>
            <p:ph type="title"/>
          </p:nvPr>
        </p:nvSpPr>
        <p:spPr>
          <a:xfrm>
            <a:off x="685801" y="609600"/>
            <a:ext cx="10131425" cy="1456267"/>
          </a:xfrm>
        </p:spPr>
        <p:txBody>
          <a:bodyPr rtlCol="0"/>
          <a:lstStyle/>
          <a:p>
            <a:pPr rtl="0"/>
            <a:r>
              <a:rPr lang="it-IT" noProof="0"/>
              <a:t>Fare clic per modificare lo stile del titolo dello schema</a:t>
            </a:r>
          </a:p>
        </p:txBody>
      </p:sp>
      <p:sp>
        <p:nvSpPr>
          <p:cNvPr id="3" name="Segnaposto testo verticale 2"/>
          <p:cNvSpPr>
            <a:spLocks noGrp="1"/>
          </p:cNvSpPr>
          <p:nvPr>
            <p:ph type="body" orient="vert" idx="1"/>
          </p:nvPr>
        </p:nvSpPr>
        <p:spPr/>
        <p:txBody>
          <a:bodyPr vert="eaVert" rtlCol="0" anchor="t"/>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data 3"/>
          <p:cNvSpPr>
            <a:spLocks noGrp="1"/>
          </p:cNvSpPr>
          <p:nvPr>
            <p:ph type="dt" sz="half" idx="10"/>
          </p:nvPr>
        </p:nvSpPr>
        <p:spPr/>
        <p:txBody>
          <a:bodyPr rtlCol="0"/>
          <a:lstStyle/>
          <a:p>
            <a:pPr rtl="0"/>
            <a:fld id="{5766F47F-1B61-49E2-B57A-D1739E105D1D}" type="datetime1">
              <a:rPr lang="it-IT" noProof="0" smtClean="0"/>
              <a:t>22/06/2021</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9E57DC2-970A-4B3E-BB1C-7A09969E49DF}" type="slidenum">
              <a:rPr lang="it-IT" noProof="0" smtClean="0"/>
              <a:t>‹N›</a:t>
            </a:fld>
            <a:endParaRPr lang="it-IT" noProof="0"/>
          </a:p>
        </p:txBody>
      </p:sp>
    </p:spTree>
    <p:extLst>
      <p:ext uri="{BB962C8B-B14F-4D97-AF65-F5344CB8AC3E}">
        <p14:creationId xmlns:p14="http://schemas.microsoft.com/office/powerpoint/2010/main" val="22021260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pic>
        <p:nvPicPr>
          <p:cNvPr id="7" name="Immagin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verticale 1"/>
          <p:cNvSpPr>
            <a:spLocks noGrp="1"/>
          </p:cNvSpPr>
          <p:nvPr>
            <p:ph type="title" orient="vert"/>
          </p:nvPr>
        </p:nvSpPr>
        <p:spPr>
          <a:xfrm>
            <a:off x="8658675" y="609599"/>
            <a:ext cx="2158552" cy="5181601"/>
          </a:xfrm>
        </p:spPr>
        <p:txBody>
          <a:bodyPr vert="eaVert" rtlCol="0"/>
          <a:lstStyle/>
          <a:p>
            <a:pPr rtl="0"/>
            <a:r>
              <a:rPr lang="it-IT" noProof="0"/>
              <a:t>Fare clic per modificare lo stile del titolo dello schema</a:t>
            </a:r>
          </a:p>
        </p:txBody>
      </p:sp>
      <p:sp>
        <p:nvSpPr>
          <p:cNvPr id="3" name="Segnaposto testo verticale 2"/>
          <p:cNvSpPr>
            <a:spLocks noGrp="1"/>
          </p:cNvSpPr>
          <p:nvPr>
            <p:ph type="body" orient="vert" idx="1"/>
          </p:nvPr>
        </p:nvSpPr>
        <p:spPr>
          <a:xfrm>
            <a:off x="685800" y="609600"/>
            <a:ext cx="7832116" cy="5181600"/>
          </a:xfrm>
        </p:spPr>
        <p:txBody>
          <a:bodyPr vert="eaVert" rtlCol="0" anchor="t"/>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data 3"/>
          <p:cNvSpPr>
            <a:spLocks noGrp="1"/>
          </p:cNvSpPr>
          <p:nvPr>
            <p:ph type="dt" sz="half" idx="10"/>
          </p:nvPr>
        </p:nvSpPr>
        <p:spPr/>
        <p:txBody>
          <a:bodyPr rtlCol="0"/>
          <a:lstStyle/>
          <a:p>
            <a:pPr rtl="0"/>
            <a:fld id="{BA4D34BC-35F6-40BF-B79B-56CD4F2FBC96}" type="datetime1">
              <a:rPr lang="it-IT" noProof="0" smtClean="0"/>
              <a:t>22/06/2021</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9E57DC2-970A-4B3E-BB1C-7A09969E49DF}" type="slidenum">
              <a:rPr lang="it-IT" noProof="0" smtClean="0"/>
              <a:t>‹N›</a:t>
            </a:fld>
            <a:endParaRPr lang="it-IT" noProof="0"/>
          </a:p>
        </p:txBody>
      </p:sp>
    </p:spTree>
    <p:extLst>
      <p:ext uri="{BB962C8B-B14F-4D97-AF65-F5344CB8AC3E}">
        <p14:creationId xmlns:p14="http://schemas.microsoft.com/office/powerpoint/2010/main" val="2447542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pic>
        <p:nvPicPr>
          <p:cNvPr id="7" name="Immagin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p:txBody>
          <a:bodyPr rtlCol="0"/>
          <a:lstStyle/>
          <a:p>
            <a:pPr rtl="0"/>
            <a:r>
              <a:rPr lang="it-IT" noProof="0"/>
              <a:t>Fare clic per modificare lo stile del titolo dello schema</a:t>
            </a:r>
          </a:p>
        </p:txBody>
      </p:sp>
      <p:sp>
        <p:nvSpPr>
          <p:cNvPr id="3" name="Segnaposto contenuto 2"/>
          <p:cNvSpPr>
            <a:spLocks noGrp="1"/>
          </p:cNvSpPr>
          <p:nvPr>
            <p:ph idx="1"/>
          </p:nvPr>
        </p:nvSpPr>
        <p:spPr/>
        <p:txBody>
          <a:bodyPr rtlCol="0" anchor="ct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data 3"/>
          <p:cNvSpPr>
            <a:spLocks noGrp="1"/>
          </p:cNvSpPr>
          <p:nvPr>
            <p:ph type="dt" sz="half" idx="10"/>
          </p:nvPr>
        </p:nvSpPr>
        <p:spPr/>
        <p:txBody>
          <a:bodyPr rtlCol="0"/>
          <a:lstStyle/>
          <a:p>
            <a:pPr rtl="0"/>
            <a:fld id="{53F3FB02-F67C-4D1B-AA1F-1450BE5987DC}" type="datetime1">
              <a:rPr lang="it-IT" noProof="0" smtClean="0"/>
              <a:t>22/06/2021</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9E57DC2-970A-4B3E-BB1C-7A09969E49DF}" type="slidenum">
              <a:rPr lang="it-IT" noProof="0" smtClean="0"/>
              <a:t>‹N›</a:t>
            </a:fld>
            <a:endParaRPr lang="it-IT" noProof="0"/>
          </a:p>
        </p:txBody>
      </p:sp>
    </p:spTree>
    <p:extLst>
      <p:ext uri="{BB962C8B-B14F-4D97-AF65-F5344CB8AC3E}">
        <p14:creationId xmlns:p14="http://schemas.microsoft.com/office/powerpoint/2010/main" val="2466546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pic>
        <p:nvPicPr>
          <p:cNvPr id="7" name="Immagin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a:xfrm>
            <a:off x="685800" y="3308581"/>
            <a:ext cx="10131427" cy="1468800"/>
          </a:xfrm>
        </p:spPr>
        <p:txBody>
          <a:bodyPr rtlCol="0" anchor="b"/>
          <a:lstStyle>
            <a:lvl1pPr algn="l">
              <a:defRPr sz="4000" b="0" cap="all"/>
            </a:lvl1pPr>
          </a:lstStyle>
          <a:p>
            <a:pPr rtl="0"/>
            <a:r>
              <a:rPr lang="it-IT" noProof="0"/>
              <a:t>Fare clic per modificare lo stile del titolo dello schema</a:t>
            </a:r>
          </a:p>
        </p:txBody>
      </p:sp>
      <p:sp>
        <p:nvSpPr>
          <p:cNvPr id="3" name="Segnaposto testo 2"/>
          <p:cNvSpPr>
            <a:spLocks noGrp="1"/>
          </p:cNvSpPr>
          <p:nvPr>
            <p:ph type="body" idx="1"/>
          </p:nvPr>
        </p:nvSpPr>
        <p:spPr>
          <a:xfrm>
            <a:off x="685799" y="4777381"/>
            <a:ext cx="10131428" cy="860400"/>
          </a:xfrm>
        </p:spPr>
        <p:txBody>
          <a:bodyPr rtlCol="0"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noProof="0"/>
              <a:t>Fare clic per modificare gli stili del testo dello schema</a:t>
            </a:r>
          </a:p>
        </p:txBody>
      </p:sp>
      <p:sp>
        <p:nvSpPr>
          <p:cNvPr id="4" name="Segnaposto data 3"/>
          <p:cNvSpPr>
            <a:spLocks noGrp="1"/>
          </p:cNvSpPr>
          <p:nvPr>
            <p:ph type="dt" sz="half" idx="10"/>
          </p:nvPr>
        </p:nvSpPr>
        <p:spPr/>
        <p:txBody>
          <a:bodyPr rtlCol="0"/>
          <a:lstStyle/>
          <a:p>
            <a:pPr rtl="0"/>
            <a:fld id="{95235AFB-DA10-4B8C-A255-97E1BECD99CE}" type="datetime1">
              <a:rPr lang="it-IT" noProof="0" smtClean="0"/>
              <a:t>22/06/2021</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1074580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pic>
        <p:nvPicPr>
          <p:cNvPr id="8" name="Immagin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p:txBody>
          <a:bodyPr rtlCol="0"/>
          <a:lstStyle/>
          <a:p>
            <a:pPr rtl="0"/>
            <a:r>
              <a:rPr lang="it-IT" noProof="0"/>
              <a:t>Fare clic per modificare lo stile del titolo dello schema</a:t>
            </a:r>
          </a:p>
        </p:txBody>
      </p:sp>
      <p:sp>
        <p:nvSpPr>
          <p:cNvPr id="3" name="Segnaposto contenuto 2"/>
          <p:cNvSpPr>
            <a:spLocks noGrp="1"/>
          </p:cNvSpPr>
          <p:nvPr>
            <p:ph sz="half" idx="1"/>
          </p:nvPr>
        </p:nvSpPr>
        <p:spPr>
          <a:xfrm>
            <a:off x="685802" y="2142067"/>
            <a:ext cx="4995334" cy="3649134"/>
          </a:xfrm>
        </p:spPr>
        <p:txBody>
          <a:bodyPr rtlCol="0">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contenuto 3"/>
          <p:cNvSpPr>
            <a:spLocks noGrp="1"/>
          </p:cNvSpPr>
          <p:nvPr>
            <p:ph sz="half" idx="2"/>
          </p:nvPr>
        </p:nvSpPr>
        <p:spPr>
          <a:xfrm>
            <a:off x="5821895" y="2142067"/>
            <a:ext cx="4995332" cy="3649133"/>
          </a:xfrm>
        </p:spPr>
        <p:txBody>
          <a:bodyPr rtlCol="0">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5" name="Segnaposto data 4"/>
          <p:cNvSpPr>
            <a:spLocks noGrp="1"/>
          </p:cNvSpPr>
          <p:nvPr>
            <p:ph type="dt" sz="half" idx="10"/>
          </p:nvPr>
        </p:nvSpPr>
        <p:spPr/>
        <p:txBody>
          <a:bodyPr rtlCol="0"/>
          <a:lstStyle/>
          <a:p>
            <a:pPr rtl="0"/>
            <a:fld id="{7F9B3DDE-0E8E-42FB-AD20-6EE04934EF2A}" type="datetime1">
              <a:rPr lang="it-IT" noProof="0" smtClean="0"/>
              <a:t>22/06/2021</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9E57DC2-970A-4B3E-BB1C-7A09969E49DF}" type="slidenum">
              <a:rPr lang="it-IT" noProof="0" smtClean="0"/>
              <a:t>‹N›</a:t>
            </a:fld>
            <a:endParaRPr lang="it-IT" noProof="0"/>
          </a:p>
        </p:txBody>
      </p:sp>
    </p:spTree>
    <p:extLst>
      <p:ext uri="{BB962C8B-B14F-4D97-AF65-F5344CB8AC3E}">
        <p14:creationId xmlns:p14="http://schemas.microsoft.com/office/powerpoint/2010/main" val="1623104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lvl1pPr>
              <a:defRPr/>
            </a:lvl1pPr>
          </a:lstStyle>
          <a:p>
            <a:pPr rtl="0"/>
            <a:r>
              <a:rPr lang="it-IT" noProof="0"/>
              <a:t>Fare clic per modificare lo stile del titolo dello schema</a:t>
            </a:r>
          </a:p>
        </p:txBody>
      </p:sp>
      <p:sp>
        <p:nvSpPr>
          <p:cNvPr id="3" name="Segnaposto testo 2"/>
          <p:cNvSpPr>
            <a:spLocks noGrp="1"/>
          </p:cNvSpPr>
          <p:nvPr>
            <p:ph type="body" idx="1"/>
          </p:nvPr>
        </p:nvSpPr>
        <p:spPr>
          <a:xfrm>
            <a:off x="973670" y="2218267"/>
            <a:ext cx="4709054"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4" name="Segnaposto contenuto 3"/>
          <p:cNvSpPr>
            <a:spLocks noGrp="1"/>
          </p:cNvSpPr>
          <p:nvPr>
            <p:ph sz="half" idx="2"/>
          </p:nvPr>
        </p:nvSpPr>
        <p:spPr>
          <a:xfrm>
            <a:off x="685801" y="2870201"/>
            <a:ext cx="4996923" cy="2920998"/>
          </a:xfrm>
        </p:spPr>
        <p:txBody>
          <a:bodyPr rtlCol="0" anchor="t">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5" name="Segnaposto testo 4"/>
          <p:cNvSpPr>
            <a:spLocks noGrp="1"/>
          </p:cNvSpPr>
          <p:nvPr>
            <p:ph type="body" sz="quarter" idx="3"/>
          </p:nvPr>
        </p:nvSpPr>
        <p:spPr>
          <a:xfrm>
            <a:off x="6096003" y="2226734"/>
            <a:ext cx="4722813"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6" name="Segnaposto contenuto 5"/>
          <p:cNvSpPr>
            <a:spLocks noGrp="1"/>
          </p:cNvSpPr>
          <p:nvPr>
            <p:ph sz="quarter" idx="4"/>
          </p:nvPr>
        </p:nvSpPr>
        <p:spPr>
          <a:xfrm>
            <a:off x="5823483" y="2870201"/>
            <a:ext cx="4995334" cy="2920998"/>
          </a:xfrm>
        </p:spPr>
        <p:txBody>
          <a:bodyPr rtlCol="0" anchor="t">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7" name="Segnaposto data 6"/>
          <p:cNvSpPr>
            <a:spLocks noGrp="1"/>
          </p:cNvSpPr>
          <p:nvPr>
            <p:ph type="dt" sz="half" idx="10"/>
          </p:nvPr>
        </p:nvSpPr>
        <p:spPr/>
        <p:txBody>
          <a:bodyPr rtlCol="0"/>
          <a:lstStyle/>
          <a:p>
            <a:pPr rtl="0"/>
            <a:fld id="{84847359-C2AC-4683-9D83-AC2A3F54C5CC}" type="datetime1">
              <a:rPr lang="it-IT" noProof="0" smtClean="0"/>
              <a:t>22/06/2021</a:t>
            </a:fld>
            <a:endParaRPr lang="it-IT" noProof="0"/>
          </a:p>
        </p:txBody>
      </p:sp>
      <p:sp>
        <p:nvSpPr>
          <p:cNvPr id="8" name="Segnaposto piè di pagina 7"/>
          <p:cNvSpPr>
            <a:spLocks noGrp="1"/>
          </p:cNvSpPr>
          <p:nvPr>
            <p:ph type="ftr" sz="quarter" idx="11"/>
          </p:nvPr>
        </p:nvSpPr>
        <p:spPr/>
        <p:txBody>
          <a:bodyPr rtlCol="0"/>
          <a:lstStyle/>
          <a:p>
            <a:pPr rtl="0"/>
            <a:endParaRPr lang="it-IT" noProof="0"/>
          </a:p>
        </p:txBody>
      </p:sp>
      <p:sp>
        <p:nvSpPr>
          <p:cNvPr id="9" name="Segnaposto numero diapositiva 8"/>
          <p:cNvSpPr>
            <a:spLocks noGrp="1"/>
          </p:cNvSpPr>
          <p:nvPr>
            <p:ph type="sldNum" sz="quarter" idx="12"/>
          </p:nvPr>
        </p:nvSpPr>
        <p:spPr/>
        <p:txBody>
          <a:bodyPr rtlCol="0"/>
          <a:lstStyle/>
          <a:p>
            <a:pPr rtl="0"/>
            <a:fld id="{69E57DC2-970A-4B3E-BB1C-7A09969E49DF}" type="slidenum">
              <a:rPr lang="it-IT" noProof="0" smtClean="0"/>
              <a:t>‹N›</a:t>
            </a:fld>
            <a:endParaRPr lang="it-IT" noProof="0"/>
          </a:p>
        </p:txBody>
      </p:sp>
    </p:spTree>
    <p:extLst>
      <p:ext uri="{BB962C8B-B14F-4D97-AF65-F5344CB8AC3E}">
        <p14:creationId xmlns:p14="http://schemas.microsoft.com/office/powerpoint/2010/main" val="198729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pic>
        <p:nvPicPr>
          <p:cNvPr id="6" name="Immagin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p:txBody>
          <a:bodyPr rtlCol="0"/>
          <a:lstStyle/>
          <a:p>
            <a:pPr rtl="0"/>
            <a:r>
              <a:rPr lang="it-IT" noProof="0"/>
              <a:t>Fare clic per modificare lo stile del titolo dello schema</a:t>
            </a:r>
          </a:p>
        </p:txBody>
      </p:sp>
      <p:sp>
        <p:nvSpPr>
          <p:cNvPr id="3" name="Segnaposto data 2"/>
          <p:cNvSpPr>
            <a:spLocks noGrp="1"/>
          </p:cNvSpPr>
          <p:nvPr>
            <p:ph type="dt" sz="half" idx="10"/>
          </p:nvPr>
        </p:nvSpPr>
        <p:spPr/>
        <p:txBody>
          <a:bodyPr rtlCol="0"/>
          <a:lstStyle/>
          <a:p>
            <a:pPr rtl="0"/>
            <a:fld id="{07E47B78-78D6-4046-9454-BBD889156306}" type="datetime1">
              <a:rPr lang="it-IT" noProof="0" smtClean="0"/>
              <a:t>22/06/2021</a:t>
            </a:fld>
            <a:endParaRPr lang="it-IT" noProof="0"/>
          </a:p>
        </p:txBody>
      </p:sp>
      <p:sp>
        <p:nvSpPr>
          <p:cNvPr id="4" name="Segnaposto piè di pagina 3"/>
          <p:cNvSpPr>
            <a:spLocks noGrp="1"/>
          </p:cNvSpPr>
          <p:nvPr>
            <p:ph type="ftr" sz="quarter" idx="11"/>
          </p:nvPr>
        </p:nvSpPr>
        <p:spPr/>
        <p:txBody>
          <a:bodyPr rtlCol="0"/>
          <a:lstStyle/>
          <a:p>
            <a:pPr rtl="0"/>
            <a:endParaRPr lang="it-IT" noProof="0"/>
          </a:p>
        </p:txBody>
      </p:sp>
      <p:sp>
        <p:nvSpPr>
          <p:cNvPr id="5" name="Segnaposto numero diapositiva 4"/>
          <p:cNvSpPr>
            <a:spLocks noGrp="1"/>
          </p:cNvSpPr>
          <p:nvPr>
            <p:ph type="sldNum" sz="quarter" idx="12"/>
          </p:nvPr>
        </p:nvSpPr>
        <p:spPr/>
        <p:txBody>
          <a:bodyPr rtlCol="0"/>
          <a:lstStyle/>
          <a:p>
            <a:pPr rtl="0"/>
            <a:fld id="{69E57DC2-970A-4B3E-BB1C-7A09969E49DF}" type="slidenum">
              <a:rPr lang="it-IT" noProof="0" smtClean="0"/>
              <a:t>‹N›</a:t>
            </a:fld>
            <a:endParaRPr lang="it-IT" noProof="0"/>
          </a:p>
        </p:txBody>
      </p:sp>
    </p:spTree>
    <p:extLst>
      <p:ext uri="{BB962C8B-B14F-4D97-AF65-F5344CB8AC3E}">
        <p14:creationId xmlns:p14="http://schemas.microsoft.com/office/powerpoint/2010/main" val="4240550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pic>
        <p:nvPicPr>
          <p:cNvPr id="5" name="Immagin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Segnaposto data 1"/>
          <p:cNvSpPr>
            <a:spLocks noGrp="1"/>
          </p:cNvSpPr>
          <p:nvPr>
            <p:ph type="dt" sz="half" idx="10"/>
          </p:nvPr>
        </p:nvSpPr>
        <p:spPr/>
        <p:txBody>
          <a:bodyPr rtlCol="0"/>
          <a:lstStyle/>
          <a:p>
            <a:pPr rtl="0"/>
            <a:fld id="{0E7B8F20-8463-41AD-81EB-6DD437934228}" type="datetime1">
              <a:rPr lang="it-IT" noProof="0" smtClean="0"/>
              <a:t>22/06/2021</a:t>
            </a:fld>
            <a:endParaRPr lang="it-IT" noProof="0"/>
          </a:p>
        </p:txBody>
      </p:sp>
      <p:sp>
        <p:nvSpPr>
          <p:cNvPr id="3" name="Segnaposto piè di pagina 2"/>
          <p:cNvSpPr>
            <a:spLocks noGrp="1"/>
          </p:cNvSpPr>
          <p:nvPr>
            <p:ph type="ftr" sz="quarter" idx="11"/>
          </p:nvPr>
        </p:nvSpPr>
        <p:spPr/>
        <p:txBody>
          <a:bodyPr rtlCol="0"/>
          <a:lstStyle/>
          <a:p>
            <a:pPr rtl="0"/>
            <a:endParaRPr lang="it-IT" noProof="0"/>
          </a:p>
        </p:txBody>
      </p:sp>
      <p:sp>
        <p:nvSpPr>
          <p:cNvPr id="4" name="Segnaposto numero diapositiva 3"/>
          <p:cNvSpPr>
            <a:spLocks noGrp="1"/>
          </p:cNvSpPr>
          <p:nvPr>
            <p:ph type="sldNum" sz="quarter" idx="12"/>
          </p:nvPr>
        </p:nvSpPr>
        <p:spPr/>
        <p:txBody>
          <a:bodyPr rtlCol="0"/>
          <a:lstStyle/>
          <a:p>
            <a:pPr rtl="0"/>
            <a:fld id="{69E57DC2-970A-4B3E-BB1C-7A09969E49DF}" type="slidenum">
              <a:rPr lang="it-IT" noProof="0" smtClean="0"/>
              <a:t>‹N›</a:t>
            </a:fld>
            <a:endParaRPr lang="it-IT" noProof="0"/>
          </a:p>
        </p:txBody>
      </p:sp>
    </p:spTree>
    <p:extLst>
      <p:ext uri="{BB962C8B-B14F-4D97-AF65-F5344CB8AC3E}">
        <p14:creationId xmlns:p14="http://schemas.microsoft.com/office/powerpoint/2010/main" val="3293073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pic>
        <p:nvPicPr>
          <p:cNvPr id="8" name="Immagin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a:xfrm>
            <a:off x="685800" y="2074333"/>
            <a:ext cx="3680885" cy="1371600"/>
          </a:xfrm>
        </p:spPr>
        <p:txBody>
          <a:bodyPr rtlCol="0" anchor="b">
            <a:normAutofit/>
          </a:bodyPr>
          <a:lstStyle>
            <a:lvl1pPr algn="l">
              <a:defRPr sz="2400" b="0"/>
            </a:lvl1pPr>
          </a:lstStyle>
          <a:p>
            <a:pPr rtl="0"/>
            <a:r>
              <a:rPr lang="it-IT" noProof="0"/>
              <a:t>Fare clic per modificare lo stile del titolo dello schema</a:t>
            </a:r>
          </a:p>
        </p:txBody>
      </p:sp>
      <p:sp>
        <p:nvSpPr>
          <p:cNvPr id="3" name="Segnaposto contenuto 2"/>
          <p:cNvSpPr>
            <a:spLocks noGrp="1"/>
          </p:cNvSpPr>
          <p:nvPr>
            <p:ph idx="1"/>
          </p:nvPr>
        </p:nvSpPr>
        <p:spPr>
          <a:xfrm>
            <a:off x="4648201" y="609601"/>
            <a:ext cx="6169026" cy="5181600"/>
          </a:xfrm>
        </p:spPr>
        <p:txBody>
          <a:bodyPr rtlCol="0" anchor="ctr">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testo 3"/>
          <p:cNvSpPr>
            <a:spLocks noGrp="1"/>
          </p:cNvSpPr>
          <p:nvPr>
            <p:ph type="body" sz="half" idx="2"/>
          </p:nvPr>
        </p:nvSpPr>
        <p:spPr>
          <a:xfrm>
            <a:off x="685800" y="3445933"/>
            <a:ext cx="3680885" cy="1828800"/>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gli stili del testo dello schema</a:t>
            </a:r>
          </a:p>
        </p:txBody>
      </p:sp>
      <p:sp>
        <p:nvSpPr>
          <p:cNvPr id="5" name="Segnaposto data 4"/>
          <p:cNvSpPr>
            <a:spLocks noGrp="1"/>
          </p:cNvSpPr>
          <p:nvPr>
            <p:ph type="dt" sz="half" idx="10"/>
          </p:nvPr>
        </p:nvSpPr>
        <p:spPr/>
        <p:txBody>
          <a:bodyPr rtlCol="0"/>
          <a:lstStyle/>
          <a:p>
            <a:pPr rtl="0"/>
            <a:fld id="{56462E4C-9848-4EB9-9477-A3628CC49820}" type="datetime1">
              <a:rPr lang="it-IT" noProof="0" smtClean="0"/>
              <a:t>22/06/2021</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1140976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pic>
        <p:nvPicPr>
          <p:cNvPr id="8" name="Immagin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olo 1"/>
          <p:cNvSpPr>
            <a:spLocks noGrp="1"/>
          </p:cNvSpPr>
          <p:nvPr>
            <p:ph type="title"/>
          </p:nvPr>
        </p:nvSpPr>
        <p:spPr>
          <a:xfrm>
            <a:off x="685800" y="1600200"/>
            <a:ext cx="6164653" cy="1371600"/>
          </a:xfrm>
        </p:spPr>
        <p:txBody>
          <a:bodyPr rtlCol="0" anchor="b">
            <a:normAutofit/>
          </a:bodyPr>
          <a:lstStyle>
            <a:lvl1pPr algn="l">
              <a:defRPr sz="2800" b="0"/>
            </a:lvl1pPr>
          </a:lstStyle>
          <a:p>
            <a:pPr rtl="0"/>
            <a:r>
              <a:rPr lang="it-IT" noProof="0"/>
              <a:t>Fare clic per modificare lo stile del titolo dello schema</a:t>
            </a:r>
          </a:p>
        </p:txBody>
      </p:sp>
      <p:sp>
        <p:nvSpPr>
          <p:cNvPr id="14" name="Segnaposto immagine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it-IT" noProof="0"/>
              <a:t>Fare clic sull'icona per inserire un'immagine</a:t>
            </a:r>
          </a:p>
        </p:txBody>
      </p:sp>
      <p:sp>
        <p:nvSpPr>
          <p:cNvPr id="4" name="Segnaposto testo 3"/>
          <p:cNvSpPr>
            <a:spLocks noGrp="1"/>
          </p:cNvSpPr>
          <p:nvPr>
            <p:ph type="body" sz="half" idx="2"/>
          </p:nvPr>
        </p:nvSpPr>
        <p:spPr>
          <a:xfrm>
            <a:off x="685800" y="2971800"/>
            <a:ext cx="6164653" cy="1828800"/>
          </a:xfrm>
        </p:spPr>
        <p:txBody>
          <a:bodyPr rtlCol="0"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gli stili del testo dello schema</a:t>
            </a:r>
          </a:p>
        </p:txBody>
      </p:sp>
      <p:sp>
        <p:nvSpPr>
          <p:cNvPr id="5" name="Segnaposto data 4"/>
          <p:cNvSpPr>
            <a:spLocks noGrp="1"/>
          </p:cNvSpPr>
          <p:nvPr>
            <p:ph type="dt" sz="half" idx="10"/>
          </p:nvPr>
        </p:nvSpPr>
        <p:spPr/>
        <p:txBody>
          <a:bodyPr rtlCol="0"/>
          <a:lstStyle/>
          <a:p>
            <a:pPr rtl="0"/>
            <a:fld id="{1786C254-B59A-4C10-ABE2-EB25B6445156}" type="datetime1">
              <a:rPr lang="it-IT" noProof="0" smtClean="0"/>
              <a:t>22/06/2021</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2179080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pPr rtl="0"/>
            <a:r>
              <a:rPr lang="it-IT" noProof="0"/>
              <a:t>Fare clic per modificare lo stile del titolo</a:t>
            </a:r>
          </a:p>
        </p:txBody>
      </p:sp>
      <p:sp>
        <p:nvSpPr>
          <p:cNvPr id="3" name="Segnaposto testo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data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FC1A0872-C8A5-4C47-AB25-0CF34A78267A}" type="datetime1">
              <a:rPr lang="it-IT" noProof="0" smtClean="0"/>
              <a:t>22/06/2021</a:t>
            </a:fld>
            <a:endParaRPr lang="it-IT" noProof="0"/>
          </a:p>
        </p:txBody>
      </p:sp>
      <p:sp>
        <p:nvSpPr>
          <p:cNvPr id="5" name="Segnaposto piè di pagina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pPr rtl="0"/>
            <a:endParaRPr lang="it-IT" noProof="0"/>
          </a:p>
        </p:txBody>
      </p:sp>
      <p:sp>
        <p:nvSpPr>
          <p:cNvPr id="6" name="Segnaposto numero diapositiva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69E57DC2-970A-4B3E-BB1C-7A09969E49DF}" type="slidenum">
              <a:rPr lang="it-IT" noProof="0" smtClean="0"/>
              <a:pPr/>
              <a:t>‹N›</a:t>
            </a:fld>
            <a:endParaRPr lang="it-IT" noProof="0"/>
          </a:p>
        </p:txBody>
      </p:sp>
    </p:spTree>
    <p:extLst>
      <p:ext uri="{BB962C8B-B14F-4D97-AF65-F5344CB8AC3E}">
        <p14:creationId xmlns:p14="http://schemas.microsoft.com/office/powerpoint/2010/main" val="6450657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4.jpeg"/><Relationship Id="rId7"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hyperlink" Target="https://exiftool.org/TagNames/EXIF.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eg"/><Relationship Id="rId7" Type="http://schemas.openxmlformats.org/officeDocument/2006/relationships/diagramLayout" Target="../diagrams/layout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openxmlformats.org/officeDocument/2006/relationships/image" Target="../media/image7.jpg"/><Relationship Id="rId10" Type="http://schemas.microsoft.com/office/2007/relationships/diagramDrawing" Target="../diagrams/drawing1.xml"/><Relationship Id="rId4" Type="http://schemas.openxmlformats.org/officeDocument/2006/relationships/image" Target="../media/image6.jpg"/><Relationship Id="rId9" Type="http://schemas.openxmlformats.org/officeDocument/2006/relationships/diagramColors" Target="../diagrams/colors1.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hyperlink" Target="https://en.wikipedia.org/wiki/OpenStac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microsoft.com/office/2007/relationships/hdphoto" Target="../media/hdphoto1.wdp"/><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descr="cielo notturno con montagne lontane all'orizzonte">
            <a:extLst>
              <a:ext uri="{FF2B5EF4-FFF2-40B4-BE49-F238E27FC236}">
                <a16:creationId xmlns:a16="http://schemas.microsoft.com/office/drawing/2014/main" id="{7C454B0C-0819-4D56-9275-BCE254DA659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Titolo 1">
            <a:extLst>
              <a:ext uri="{FF2B5EF4-FFF2-40B4-BE49-F238E27FC236}">
                <a16:creationId xmlns:a16="http://schemas.microsoft.com/office/drawing/2014/main" id="{340C7600-5BA8-4A54-887F-74AF87750A31}"/>
              </a:ext>
            </a:extLst>
          </p:cNvPr>
          <p:cNvSpPr>
            <a:spLocks noGrp="1"/>
          </p:cNvSpPr>
          <p:nvPr>
            <p:ph type="ctrTitle"/>
          </p:nvPr>
        </p:nvSpPr>
        <p:spPr>
          <a:xfrm>
            <a:off x="3962399" y="2554817"/>
            <a:ext cx="7197726" cy="2421464"/>
          </a:xfrm>
        </p:spPr>
        <p:txBody>
          <a:bodyPr rtlCol="0">
            <a:normAutofit/>
          </a:bodyPr>
          <a:lstStyle/>
          <a:p>
            <a:pPr rtl="0"/>
            <a:r>
              <a:rPr lang="it-IT" b="1" dirty="0"/>
              <a:t>MEMORIZZAZIONE DATI</a:t>
            </a:r>
            <a:br>
              <a:rPr lang="it-IT" b="1" dirty="0"/>
            </a:br>
            <a:r>
              <a:rPr lang="it-IT" b="1" dirty="0"/>
              <a:t>IN OBJECT STORAGE</a:t>
            </a:r>
          </a:p>
        </p:txBody>
      </p:sp>
      <p:sp>
        <p:nvSpPr>
          <p:cNvPr id="3" name="Sottotitolo 2">
            <a:extLst>
              <a:ext uri="{FF2B5EF4-FFF2-40B4-BE49-F238E27FC236}">
                <a16:creationId xmlns:a16="http://schemas.microsoft.com/office/drawing/2014/main" id="{AE584786-6548-4BB4-95FD-977AD1F362C6}"/>
              </a:ext>
            </a:extLst>
          </p:cNvPr>
          <p:cNvSpPr>
            <a:spLocks noGrp="1"/>
          </p:cNvSpPr>
          <p:nvPr>
            <p:ph type="subTitle" idx="1"/>
          </p:nvPr>
        </p:nvSpPr>
        <p:spPr>
          <a:xfrm>
            <a:off x="3962399" y="5214407"/>
            <a:ext cx="7197726" cy="1405467"/>
          </a:xfrm>
        </p:spPr>
        <p:txBody>
          <a:bodyPr rtlCol="0">
            <a:normAutofit/>
          </a:bodyPr>
          <a:lstStyle/>
          <a:p>
            <a:pPr rtl="0"/>
            <a:r>
              <a:rPr lang="it-IT" dirty="0">
                <a:solidFill>
                  <a:schemeClr val="accent1">
                    <a:lumMod val="40000"/>
                    <a:lumOff val="60000"/>
                  </a:schemeClr>
                </a:solidFill>
              </a:rPr>
              <a:t>Panoramica generale e implementazione pratica in </a:t>
            </a:r>
            <a:r>
              <a:rPr lang="it-IT" dirty="0" err="1">
                <a:solidFill>
                  <a:schemeClr val="accent1">
                    <a:lumMod val="40000"/>
                    <a:lumOff val="60000"/>
                  </a:schemeClr>
                </a:solidFill>
              </a:rPr>
              <a:t>eikonapp</a:t>
            </a:r>
            <a:endParaRPr lang="it-IT" dirty="0">
              <a:solidFill>
                <a:schemeClr val="accent1">
                  <a:lumMod val="40000"/>
                  <a:lumOff val="60000"/>
                </a:schemeClr>
              </a:solidFill>
            </a:endParaRPr>
          </a:p>
        </p:txBody>
      </p:sp>
      <p:cxnSp>
        <p:nvCxnSpPr>
          <p:cNvPr id="6" name="Connettore diritto 5">
            <a:extLst>
              <a:ext uri="{FF2B5EF4-FFF2-40B4-BE49-F238E27FC236}">
                <a16:creationId xmlns:a16="http://schemas.microsoft.com/office/drawing/2014/main" id="{BB7572F4-77D0-45B2-A05C-030DA0DB66A6}"/>
              </a:ext>
            </a:extLst>
          </p:cNvPr>
          <p:cNvCxnSpPr/>
          <p:nvPr/>
        </p:nvCxnSpPr>
        <p:spPr>
          <a:xfrm>
            <a:off x="4589755" y="5109446"/>
            <a:ext cx="649047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pic>
        <p:nvPicPr>
          <p:cNvPr id="7" name="Immagine 6">
            <a:extLst>
              <a:ext uri="{FF2B5EF4-FFF2-40B4-BE49-F238E27FC236}">
                <a16:creationId xmlns:a16="http://schemas.microsoft.com/office/drawing/2014/main" id="{A9D4E891-468B-462A-AFB6-7667B7F9E8E9}"/>
              </a:ext>
            </a:extLst>
          </p:cNvPr>
          <p:cNvPicPr>
            <a:picLocks noChangeAspect="1"/>
          </p:cNvPicPr>
          <p:nvPr/>
        </p:nvPicPr>
        <p:blipFill>
          <a:blip r:embed="rId4">
            <a:duotone>
              <a:prstClr val="black"/>
              <a:schemeClr val="accent2">
                <a:tint val="45000"/>
                <a:satMod val="400000"/>
              </a:schemeClr>
            </a:duotone>
            <a:alphaModFix amt="30000"/>
          </a:blip>
          <a:stretch>
            <a:fillRect/>
          </a:stretch>
        </p:blipFill>
        <p:spPr>
          <a:xfrm>
            <a:off x="9227130" y="1090843"/>
            <a:ext cx="1853096" cy="1853096"/>
          </a:xfrm>
          <a:prstGeom prst="rect">
            <a:avLst/>
          </a:prstGeom>
          <a:noFill/>
          <a:effectLst>
            <a:outerShdw blurRad="368300" dist="254000" dir="3120000" sx="118000" sy="118000" algn="ctr" rotWithShape="0">
              <a:srgbClr val="000000">
                <a:alpha val="40000"/>
              </a:srgbClr>
            </a:outerShdw>
          </a:effectLst>
        </p:spPr>
      </p:pic>
    </p:spTree>
    <p:extLst>
      <p:ext uri="{BB962C8B-B14F-4D97-AF65-F5344CB8AC3E}">
        <p14:creationId xmlns:p14="http://schemas.microsoft.com/office/powerpoint/2010/main" val="3417721485"/>
      </p:ext>
    </p:extLst>
  </p:cSld>
  <p:clrMapOvr>
    <a:masterClrMapping/>
  </p:clrMapOvr>
  <mc:AlternateContent xmlns:mc="http://schemas.openxmlformats.org/markup-compatibility/2006">
    <mc:Choice xmlns:p14="http://schemas.microsoft.com/office/powerpoint/2010/main" Requires="p14">
      <p:transition spd="slow" p14:dur="1250">
        <p14:glitter pattern="hexagon"/>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descr="punti luminosi">
            <a:extLst>
              <a:ext uri="{FF2B5EF4-FFF2-40B4-BE49-F238E27FC236}">
                <a16:creationId xmlns:a16="http://schemas.microsoft.com/office/drawing/2014/main" id="{20A520D0-11CF-4639-8537-F56A8A2FDCF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4" name="CasellaDiTesto 3">
            <a:extLst>
              <a:ext uri="{FF2B5EF4-FFF2-40B4-BE49-F238E27FC236}">
                <a16:creationId xmlns:a16="http://schemas.microsoft.com/office/drawing/2014/main" id="{688F61CF-587C-490B-95CF-285AF95E791D}"/>
              </a:ext>
            </a:extLst>
          </p:cNvPr>
          <p:cNvSpPr txBox="1"/>
          <p:nvPr/>
        </p:nvSpPr>
        <p:spPr>
          <a:xfrm>
            <a:off x="600075" y="323850"/>
            <a:ext cx="10753725" cy="923330"/>
          </a:xfrm>
          <a:prstGeom prst="rect">
            <a:avLst/>
          </a:prstGeom>
          <a:noFill/>
        </p:spPr>
        <p:txBody>
          <a:bodyPr wrap="square" rtlCol="0">
            <a:spAutoFit/>
          </a:bodyPr>
          <a:lstStyle/>
          <a:p>
            <a:r>
              <a:rPr lang="it-IT" dirty="0"/>
              <a:t>Se il formato di file immagine dipende dal </a:t>
            </a:r>
            <a:r>
              <a:rPr lang="it-IT" dirty="0" err="1"/>
              <a:t>microservizio</a:t>
            </a:r>
            <a:r>
              <a:rPr lang="it-IT" dirty="0"/>
              <a:t> Machine Learning (anche se in realtà più dalla capacità del </a:t>
            </a:r>
            <a:r>
              <a:rPr lang="it-IT" dirty="0" err="1"/>
              <a:t>Pre</a:t>
            </a:r>
            <a:r>
              <a:rPr lang="it-IT" dirty="0"/>
              <a:t>-Processing di poter convertire un qualsiasi formato immagine in quello «masticabile» dall’algoritmo), il metadato potrà assumere nella pratica due differenti tipologie di metadato.</a:t>
            </a:r>
          </a:p>
        </p:txBody>
      </p:sp>
      <p:sp>
        <p:nvSpPr>
          <p:cNvPr id="6" name="CasellaDiTesto 5">
            <a:extLst>
              <a:ext uri="{FF2B5EF4-FFF2-40B4-BE49-F238E27FC236}">
                <a16:creationId xmlns:a16="http://schemas.microsoft.com/office/drawing/2014/main" id="{8AAD99A6-1543-436C-8814-C28187C7D4C4}"/>
              </a:ext>
            </a:extLst>
          </p:cNvPr>
          <p:cNvSpPr txBox="1"/>
          <p:nvPr/>
        </p:nvSpPr>
        <p:spPr>
          <a:xfrm>
            <a:off x="7096125" y="1511874"/>
            <a:ext cx="4495800" cy="850326"/>
          </a:xfrm>
          <a:prstGeom prst="rect">
            <a:avLst/>
          </a:prstGeom>
          <a:solidFill>
            <a:srgbClr val="F3A055"/>
          </a:solidFill>
          <a:ln w="76200"/>
        </p:spPr>
        <p:style>
          <a:lnRef idx="2">
            <a:schemeClr val="accent4">
              <a:shade val="50000"/>
            </a:schemeClr>
          </a:lnRef>
          <a:fillRef idx="1">
            <a:schemeClr val="accent4"/>
          </a:fillRef>
          <a:effectRef idx="0">
            <a:schemeClr val="accent4"/>
          </a:effectRef>
          <a:fontRef idx="minor">
            <a:schemeClr val="lt1"/>
          </a:fontRef>
        </p:style>
        <p:txBody>
          <a:bodyPr wrap="square" tIns="144000" rtlCol="0">
            <a:noAutofit/>
          </a:bodyPr>
          <a:lstStyle/>
          <a:p>
            <a:pPr algn="ctr"/>
            <a:r>
              <a:rPr lang="it-IT" b="1" dirty="0">
                <a:solidFill>
                  <a:schemeClr val="bg1"/>
                </a:solidFill>
              </a:rPr>
              <a:t>La scelta è ricaduta sull’utilizzo dei metadati forniti da </a:t>
            </a:r>
            <a:r>
              <a:rPr lang="it-IT" b="1" dirty="0" err="1">
                <a:solidFill>
                  <a:schemeClr val="bg1"/>
                </a:solidFill>
              </a:rPr>
              <a:t>MongoDB</a:t>
            </a:r>
            <a:r>
              <a:rPr lang="it-IT" b="1" dirty="0">
                <a:solidFill>
                  <a:schemeClr val="bg1"/>
                </a:solidFill>
              </a:rPr>
              <a:t>, in formato .BSON</a:t>
            </a:r>
          </a:p>
        </p:txBody>
      </p:sp>
      <p:sp>
        <p:nvSpPr>
          <p:cNvPr id="11" name="CasellaDiTesto 10">
            <a:extLst>
              <a:ext uri="{FF2B5EF4-FFF2-40B4-BE49-F238E27FC236}">
                <a16:creationId xmlns:a16="http://schemas.microsoft.com/office/drawing/2014/main" id="{A5690BD5-1AE9-4E66-9119-B33E1EB30619}"/>
              </a:ext>
            </a:extLst>
          </p:cNvPr>
          <p:cNvSpPr txBox="1"/>
          <p:nvPr/>
        </p:nvSpPr>
        <p:spPr>
          <a:xfrm>
            <a:off x="600075" y="1337950"/>
            <a:ext cx="5915025" cy="3416320"/>
          </a:xfrm>
          <a:prstGeom prst="rect">
            <a:avLst/>
          </a:prstGeom>
          <a:noFill/>
        </p:spPr>
        <p:txBody>
          <a:bodyPr wrap="square" rtlCol="0">
            <a:spAutoFit/>
          </a:bodyPr>
          <a:lstStyle/>
          <a:p>
            <a:r>
              <a:rPr lang="it-IT"/>
              <a:t>Per la scelta dei tag dei metadati utilizzabili, ad esempio con Exif, che sembra essere il più diffuso attraverso le foto degli smarphone (compreso proprio nel file JPEG), si può attingere al listone disponibile sul sito</a:t>
            </a:r>
          </a:p>
          <a:p>
            <a:endParaRPr lang="it-IT"/>
          </a:p>
          <a:p>
            <a:r>
              <a:rPr lang="it-IT">
                <a:hlinkClick r:id="rId4"/>
              </a:rPr>
              <a:t>https://exiftool.org/TagNames/EXIF.html</a:t>
            </a:r>
            <a:endParaRPr lang="it-IT"/>
          </a:p>
          <a:p>
            <a:endParaRPr lang="it-IT"/>
          </a:p>
          <a:p>
            <a:r>
              <a:rPr lang="it-IT"/>
              <a:t>Inoltre, è possibile avere una piccola</a:t>
            </a:r>
            <a:br>
              <a:rPr lang="it-IT"/>
            </a:br>
            <a:r>
              <a:rPr lang="it-IT"/>
              <a:t>panoramica dei tipi di metadato più</a:t>
            </a:r>
            <a:br>
              <a:rPr lang="it-IT"/>
            </a:br>
            <a:r>
              <a:rPr lang="it-IT"/>
              <a:t>immagazzinati nelle immagini di internet </a:t>
            </a:r>
            <a:r>
              <a:rPr lang="it-IT">
                <a:sym typeface="Wingdings" panose="05000000000000000000" pitchFamily="2" charset="2"/>
              </a:rPr>
              <a:t></a:t>
            </a:r>
            <a:br>
              <a:rPr lang="it-IT">
                <a:sym typeface="Wingdings" panose="05000000000000000000" pitchFamily="2" charset="2"/>
              </a:rPr>
            </a:br>
            <a:br>
              <a:rPr lang="it-IT">
                <a:sym typeface="Wingdings" panose="05000000000000000000" pitchFamily="2" charset="2"/>
              </a:rPr>
            </a:br>
            <a:endParaRPr lang="it-IT" dirty="0"/>
          </a:p>
        </p:txBody>
      </p:sp>
      <p:pic>
        <p:nvPicPr>
          <p:cNvPr id="14" name="Immagine 13">
            <a:extLst>
              <a:ext uri="{FF2B5EF4-FFF2-40B4-BE49-F238E27FC236}">
                <a16:creationId xmlns:a16="http://schemas.microsoft.com/office/drawing/2014/main" id="{7B6E5ED0-5BC8-4EA0-BB07-19AFD6E1F20A}"/>
              </a:ext>
            </a:extLst>
          </p:cNvPr>
          <p:cNvPicPr>
            <a:picLocks noChangeAspect="1"/>
          </p:cNvPicPr>
          <p:nvPr/>
        </p:nvPicPr>
        <p:blipFill rotWithShape="1">
          <a:blip r:embed="rId5"/>
          <a:srcRect r="36412"/>
          <a:stretch/>
        </p:blipFill>
        <p:spPr>
          <a:xfrm>
            <a:off x="5214512" y="3146524"/>
            <a:ext cx="2707954" cy="3554455"/>
          </a:xfrm>
          <a:prstGeom prst="rect">
            <a:avLst/>
          </a:prstGeom>
        </p:spPr>
      </p:pic>
      <p:pic>
        <p:nvPicPr>
          <p:cNvPr id="16" name="Immagine 15">
            <a:extLst>
              <a:ext uri="{FF2B5EF4-FFF2-40B4-BE49-F238E27FC236}">
                <a16:creationId xmlns:a16="http://schemas.microsoft.com/office/drawing/2014/main" id="{EF77EC8E-A533-47F3-90E7-4AABF2F3E5A5}"/>
              </a:ext>
            </a:extLst>
          </p:cNvPr>
          <p:cNvPicPr>
            <a:picLocks noChangeAspect="1"/>
          </p:cNvPicPr>
          <p:nvPr/>
        </p:nvPicPr>
        <p:blipFill rotWithShape="1">
          <a:blip r:embed="rId6"/>
          <a:srcRect l="308" t="-477" r="36094" b="-2301"/>
          <a:stretch/>
        </p:blipFill>
        <p:spPr>
          <a:xfrm>
            <a:off x="8366540" y="3146523"/>
            <a:ext cx="2901535" cy="3644680"/>
          </a:xfrm>
          <a:prstGeom prst="rect">
            <a:avLst/>
          </a:prstGeom>
        </p:spPr>
      </p:pic>
      <p:pic>
        <p:nvPicPr>
          <p:cNvPr id="18" name="Immagine 17">
            <a:extLst>
              <a:ext uri="{FF2B5EF4-FFF2-40B4-BE49-F238E27FC236}">
                <a16:creationId xmlns:a16="http://schemas.microsoft.com/office/drawing/2014/main" id="{4AF25184-BBB5-4E7B-A6E5-4169FD1C0DB2}"/>
              </a:ext>
            </a:extLst>
          </p:cNvPr>
          <p:cNvPicPr>
            <a:picLocks noChangeAspect="1"/>
          </p:cNvPicPr>
          <p:nvPr/>
        </p:nvPicPr>
        <p:blipFill>
          <a:blip r:embed="rId7"/>
          <a:stretch>
            <a:fillRect/>
          </a:stretch>
        </p:blipFill>
        <p:spPr>
          <a:xfrm>
            <a:off x="752753" y="4652711"/>
            <a:ext cx="3709026" cy="2048268"/>
          </a:xfrm>
          <a:prstGeom prst="rect">
            <a:avLst/>
          </a:prstGeom>
        </p:spPr>
      </p:pic>
      <p:sp>
        <p:nvSpPr>
          <p:cNvPr id="10" name="CasellaDiTesto 9">
            <a:extLst>
              <a:ext uri="{FF2B5EF4-FFF2-40B4-BE49-F238E27FC236}">
                <a16:creationId xmlns:a16="http://schemas.microsoft.com/office/drawing/2014/main" id="{CD821C0A-49D9-4314-B322-6C13F0B51732}"/>
              </a:ext>
            </a:extLst>
          </p:cNvPr>
          <p:cNvSpPr txBox="1"/>
          <p:nvPr/>
        </p:nvSpPr>
        <p:spPr>
          <a:xfrm>
            <a:off x="600075" y="4237994"/>
            <a:ext cx="6167628" cy="369332"/>
          </a:xfrm>
          <a:prstGeom prst="rect">
            <a:avLst/>
          </a:prstGeom>
          <a:noFill/>
        </p:spPr>
        <p:txBody>
          <a:bodyPr wrap="square">
            <a:spAutoFit/>
          </a:bodyPr>
          <a:lstStyle/>
          <a:p>
            <a:r>
              <a:rPr lang="it-IT" dirty="0">
                <a:sym typeface="Wingdings" panose="05000000000000000000" pitchFamily="2" charset="2"/>
              </a:rPr>
              <a:t>Mentre qui sotto c’è un esempio di XMP</a:t>
            </a:r>
            <a:endParaRPr lang="it-IT" dirty="0"/>
          </a:p>
        </p:txBody>
      </p:sp>
    </p:spTree>
    <p:extLst>
      <p:ext uri="{BB962C8B-B14F-4D97-AF65-F5344CB8AC3E}">
        <p14:creationId xmlns:p14="http://schemas.microsoft.com/office/powerpoint/2010/main" val="2939930866"/>
      </p:ext>
    </p:ext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1">
                                            <p:txEl>
                                              <p:pRg st="4" end="4"/>
                                            </p:txEl>
                                          </p:spTgt>
                                        </p:tgtEl>
                                        <p:attrNameLst>
                                          <p:attrName>style.visibility</p:attrName>
                                        </p:attrNameLst>
                                      </p:cBhvr>
                                      <p:to>
                                        <p:strVal val="visible"/>
                                      </p:to>
                                    </p:set>
                                    <p:animEffect transition="in" filter="fade">
                                      <p:cBhvr>
                                        <p:cTn id="14" dur="500"/>
                                        <p:tgtEl>
                                          <p:spTgt spid="11">
                                            <p:txEl>
                                              <p:pRg st="4" end="4"/>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D9E6CA3-EFAF-4A2A-9A58-4BF5A145524C}"/>
              </a:ext>
            </a:extLst>
          </p:cNvPr>
          <p:cNvSpPr>
            <a:spLocks noGrp="1"/>
          </p:cNvSpPr>
          <p:nvPr>
            <p:ph type="title"/>
          </p:nvPr>
        </p:nvSpPr>
        <p:spPr>
          <a:xfrm>
            <a:off x="685801" y="609600"/>
            <a:ext cx="10131425" cy="771525"/>
          </a:xfrm>
        </p:spPr>
        <p:txBody>
          <a:bodyPr/>
          <a:lstStyle/>
          <a:p>
            <a:r>
              <a:rPr lang="it-IT" b="1" i="1" dirty="0"/>
              <a:t>Ulteriori miglioramenti da apportare:</a:t>
            </a:r>
          </a:p>
        </p:txBody>
      </p:sp>
      <p:sp>
        <p:nvSpPr>
          <p:cNvPr id="4" name="CasellaDiTesto 3">
            <a:extLst>
              <a:ext uri="{FF2B5EF4-FFF2-40B4-BE49-F238E27FC236}">
                <a16:creationId xmlns:a16="http://schemas.microsoft.com/office/drawing/2014/main" id="{06C17629-790A-4464-A184-663F48D18BAC}"/>
              </a:ext>
            </a:extLst>
          </p:cNvPr>
          <p:cNvSpPr txBox="1"/>
          <p:nvPr/>
        </p:nvSpPr>
        <p:spPr>
          <a:xfrm>
            <a:off x="571500" y="1381125"/>
            <a:ext cx="10572750" cy="3693319"/>
          </a:xfrm>
          <a:prstGeom prst="rect">
            <a:avLst/>
          </a:prstGeom>
          <a:noFill/>
        </p:spPr>
        <p:txBody>
          <a:bodyPr wrap="square" rtlCol="0">
            <a:spAutoFit/>
          </a:bodyPr>
          <a:lstStyle/>
          <a:p>
            <a:r>
              <a:rPr lang="it-IT" dirty="0"/>
              <a:t>Il lavoro non è ancora concluso, nel continuo sviluppo di questa web-app e in particolare nel miglioramento di questo </a:t>
            </a:r>
            <a:r>
              <a:rPr lang="it-IT" dirty="0" err="1"/>
              <a:t>microservizio</a:t>
            </a:r>
            <a:r>
              <a:rPr lang="it-IT" dirty="0"/>
              <a:t> di Object Storage sarà necessario:</a:t>
            </a:r>
          </a:p>
          <a:p>
            <a:endParaRPr lang="it-IT" dirty="0"/>
          </a:p>
          <a:p>
            <a:pPr marL="285750" indent="-285750">
              <a:buFont typeface="Arial" panose="020B0604020202020204" pitchFamily="34" charset="0"/>
              <a:buChar char="•"/>
            </a:pPr>
            <a:r>
              <a:rPr lang="it-IT" dirty="0"/>
              <a:t>Risolvere la pratica rischiosa di accedere con permessi di root nella cartella /root per ottenere il token e la URL di Swift;</a:t>
            </a:r>
          </a:p>
          <a:p>
            <a:pPr marL="285750" indent="-285750">
              <a:buFont typeface="Arial" panose="020B0604020202020204" pitchFamily="34" charset="0"/>
              <a:buChar char="•"/>
            </a:pPr>
            <a:r>
              <a:rPr lang="it-IT" dirty="0"/>
              <a:t>In base all’utilizzo dell’applicazione, richiedere i metadati EXIF di ogni immagine piuttosto che sfruttare i soli BSON di </a:t>
            </a:r>
            <a:r>
              <a:rPr lang="it-IT" dirty="0" err="1"/>
              <a:t>MongoDB</a:t>
            </a:r>
            <a:r>
              <a:rPr lang="it-IT" dirty="0"/>
              <a:t>, oppure convertire gli stessi in BSON ed esporli nel database correttamente;</a:t>
            </a:r>
          </a:p>
          <a:p>
            <a:pPr marL="285750" indent="-285750">
              <a:buFont typeface="Arial" panose="020B0604020202020204" pitchFamily="34" charset="0"/>
              <a:buChar char="•"/>
            </a:pPr>
            <a:r>
              <a:rPr lang="it-IT" dirty="0"/>
              <a:t>Aggiungere un </a:t>
            </a:r>
            <a:r>
              <a:rPr lang="it-IT" dirty="0" err="1"/>
              <a:t>microservizio</a:t>
            </a:r>
            <a:r>
              <a:rPr lang="it-IT" dirty="0"/>
              <a:t> di </a:t>
            </a:r>
            <a:r>
              <a:rPr lang="it-IT" dirty="0" err="1"/>
              <a:t>Pre</a:t>
            </a:r>
            <a:r>
              <a:rPr lang="it-IT" dirty="0"/>
              <a:t>-processing che possa dialogare correttamente con le API di Swift e far sì che un’immagine che non abbia un formato compatibile con il servizio ML possa convertirsi in una tale ed essere immagazzinata nell’Object Storage;</a:t>
            </a:r>
          </a:p>
          <a:p>
            <a:pPr marL="285750" indent="-285750">
              <a:buFont typeface="Arial" panose="020B0604020202020204" pitchFamily="34" charset="0"/>
              <a:buChar char="•"/>
            </a:pPr>
            <a:r>
              <a:rPr lang="it-IT" dirty="0"/>
              <a:t>Fornire, di conseguenza, dei metodi per poter dialogare con il servizio di ML per la fase di Training e </a:t>
            </a:r>
            <a:r>
              <a:rPr lang="it-IT" dirty="0" err="1"/>
              <a:t>Retraining</a:t>
            </a:r>
            <a:r>
              <a:rPr lang="it-IT" dirty="0"/>
              <a:t>, dato che per il momento tale </a:t>
            </a:r>
            <a:r>
              <a:rPr lang="it-IT" dirty="0" err="1"/>
              <a:t>microservice</a:t>
            </a:r>
            <a:r>
              <a:rPr lang="it-IT" dirty="0"/>
              <a:t> è solamente simulato.</a:t>
            </a:r>
          </a:p>
          <a:p>
            <a:pPr marL="285750" indent="-285750">
              <a:buFont typeface="Arial" panose="020B0604020202020204" pitchFamily="34" charset="0"/>
              <a:buChar char="•"/>
            </a:pPr>
            <a:endParaRPr lang="it-IT" dirty="0"/>
          </a:p>
        </p:txBody>
      </p:sp>
    </p:spTree>
    <p:extLst>
      <p:ext uri="{BB962C8B-B14F-4D97-AF65-F5344CB8AC3E}">
        <p14:creationId xmlns:p14="http://schemas.microsoft.com/office/powerpoint/2010/main" val="3855903612"/>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anim calcmode="lin" valueType="num">
                                      <p:cBhvr>
                                        <p:cTn id="8"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2" end="2"/>
                                            </p:txEl>
                                          </p:spTgt>
                                        </p:tgtEl>
                                        <p:attrNameLst>
                                          <p:attrName>style.visibility</p:attrName>
                                        </p:attrNameLst>
                                      </p:cBhvr>
                                      <p:to>
                                        <p:strVal val="visible"/>
                                      </p:to>
                                    </p:set>
                                    <p:animEffect transition="in" filter="fade">
                                      <p:cBhvr>
                                        <p:cTn id="14" dur="500"/>
                                        <p:tgtEl>
                                          <p:spTgt spid="4">
                                            <p:txEl>
                                              <p:pRg st="2" end="2"/>
                                            </p:txEl>
                                          </p:spTgt>
                                        </p:tgtEl>
                                      </p:cBhvr>
                                    </p:animEffect>
                                    <p:anim calcmode="lin" valueType="num">
                                      <p:cBhvr>
                                        <p:cTn id="15"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6" dur="5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Effect transition="in" filter="fade">
                                      <p:cBhvr>
                                        <p:cTn id="21" dur="500"/>
                                        <p:tgtEl>
                                          <p:spTgt spid="4">
                                            <p:txEl>
                                              <p:pRg st="3" end="3"/>
                                            </p:txEl>
                                          </p:spTgt>
                                        </p:tgtEl>
                                      </p:cBhvr>
                                    </p:animEffect>
                                    <p:anim calcmode="lin" valueType="num">
                                      <p:cBhvr>
                                        <p:cTn id="22"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3" dur="5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4" end="4"/>
                                            </p:txEl>
                                          </p:spTgt>
                                        </p:tgtEl>
                                        <p:attrNameLst>
                                          <p:attrName>style.visibility</p:attrName>
                                        </p:attrNameLst>
                                      </p:cBhvr>
                                      <p:to>
                                        <p:strVal val="visible"/>
                                      </p:to>
                                    </p:set>
                                    <p:animEffect transition="in" filter="fade">
                                      <p:cBhvr>
                                        <p:cTn id="28" dur="500"/>
                                        <p:tgtEl>
                                          <p:spTgt spid="4">
                                            <p:txEl>
                                              <p:pRg st="4" end="4"/>
                                            </p:txEl>
                                          </p:spTgt>
                                        </p:tgtEl>
                                      </p:cBhvr>
                                    </p:animEffect>
                                    <p:anim calcmode="lin" valueType="num">
                                      <p:cBhvr>
                                        <p:cTn id="29"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0" dur="5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animEffect transition="in" filter="fade">
                                      <p:cBhvr>
                                        <p:cTn id="35" dur="500"/>
                                        <p:tgtEl>
                                          <p:spTgt spid="4">
                                            <p:txEl>
                                              <p:pRg st="5" end="5"/>
                                            </p:txEl>
                                          </p:spTgt>
                                        </p:tgtEl>
                                      </p:cBhvr>
                                    </p:animEffect>
                                    <p:anim calcmode="lin" valueType="num">
                                      <p:cBhvr>
                                        <p:cTn id="36"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37" dur="5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cielo notturno con montagne lontane all'orizzonte">
            <a:extLst>
              <a:ext uri="{FF2B5EF4-FFF2-40B4-BE49-F238E27FC236}">
                <a16:creationId xmlns:a16="http://schemas.microsoft.com/office/drawing/2014/main" id="{47FD6762-6DE3-4A33-8C6D-682474E0D676}"/>
              </a:ext>
            </a:extLst>
          </p:cNvPr>
          <p:cNvPicPr>
            <a:picLocks noChangeAspect="1"/>
          </p:cNvPicPr>
          <p:nvPr/>
        </p:nvPicPr>
        <p:blipFill rotWithShape="1">
          <a:blip r:embed="rId2">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pic>
        <p:nvPicPr>
          <p:cNvPr id="8" name="Immagine 7">
            <a:extLst>
              <a:ext uri="{FF2B5EF4-FFF2-40B4-BE49-F238E27FC236}">
                <a16:creationId xmlns:a16="http://schemas.microsoft.com/office/drawing/2014/main" id="{C377EEA0-3F9A-4038-93B8-DEDA7474E496}"/>
              </a:ext>
            </a:extLst>
          </p:cNvPr>
          <p:cNvPicPr>
            <a:picLocks noChangeAspect="1"/>
          </p:cNvPicPr>
          <p:nvPr/>
        </p:nvPicPr>
        <p:blipFill rotWithShape="1">
          <a:blip r:embed="rId3">
            <a:duotone>
              <a:prstClr val="black"/>
              <a:schemeClr val="accent2">
                <a:tint val="45000"/>
                <a:satMod val="400000"/>
              </a:schemeClr>
            </a:duotone>
            <a:alphaModFix amt="70000"/>
          </a:blip>
          <a:srcRect l="28820" b="28820"/>
          <a:stretch/>
        </p:blipFill>
        <p:spPr>
          <a:xfrm>
            <a:off x="0" y="3981451"/>
            <a:ext cx="2876549" cy="2876549"/>
          </a:xfrm>
          <a:prstGeom prst="rect">
            <a:avLst/>
          </a:prstGeom>
          <a:noFill/>
          <a:effectLst>
            <a:outerShdw blurRad="368300" dist="254000" dir="3120000" sx="118000" sy="118000" algn="ctr" rotWithShape="0">
              <a:srgbClr val="000000">
                <a:alpha val="40000"/>
              </a:srgbClr>
            </a:outerShdw>
          </a:effectLst>
        </p:spPr>
      </p:pic>
      <p:sp>
        <p:nvSpPr>
          <p:cNvPr id="9" name="Rettangolo 8">
            <a:extLst>
              <a:ext uri="{FF2B5EF4-FFF2-40B4-BE49-F238E27FC236}">
                <a16:creationId xmlns:a16="http://schemas.microsoft.com/office/drawing/2014/main" id="{EB65C4DF-A6CE-4839-A479-C3CCCD93512A}"/>
              </a:ext>
            </a:extLst>
          </p:cNvPr>
          <p:cNvSpPr/>
          <p:nvPr/>
        </p:nvSpPr>
        <p:spPr>
          <a:xfrm>
            <a:off x="575900" y="2028734"/>
            <a:ext cx="11040200" cy="1200329"/>
          </a:xfrm>
          <a:prstGeom prst="rect">
            <a:avLst/>
          </a:prstGeom>
          <a:noFill/>
        </p:spPr>
        <p:txBody>
          <a:bodyPr wrap="square" lIns="91440" tIns="45720" rIns="91440" bIns="45720">
            <a:spAutoFit/>
          </a:bodyPr>
          <a:lstStyle/>
          <a:p>
            <a:pPr algn="ctr"/>
            <a:r>
              <a:rPr lang="it-IT" sz="7200" b="1" i="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GRAZIE PER L’ATTENZIONE!</a:t>
            </a:r>
          </a:p>
        </p:txBody>
      </p:sp>
      <p:sp>
        <p:nvSpPr>
          <p:cNvPr id="6" name="CasellaDiTesto 5">
            <a:extLst>
              <a:ext uri="{FF2B5EF4-FFF2-40B4-BE49-F238E27FC236}">
                <a16:creationId xmlns:a16="http://schemas.microsoft.com/office/drawing/2014/main" id="{D634AAAD-1DE3-4379-B308-A3792981FFA2}"/>
              </a:ext>
            </a:extLst>
          </p:cNvPr>
          <p:cNvSpPr txBox="1"/>
          <p:nvPr/>
        </p:nvSpPr>
        <p:spPr>
          <a:xfrm>
            <a:off x="3202709" y="4826245"/>
            <a:ext cx="6331526" cy="1477328"/>
          </a:xfrm>
          <a:prstGeom prst="rect">
            <a:avLst/>
          </a:prstGeom>
          <a:noFill/>
        </p:spPr>
        <p:txBody>
          <a:bodyPr wrap="square">
            <a:spAutoFit/>
          </a:bodyPr>
          <a:lstStyle/>
          <a:p>
            <a:pPr marL="0">
              <a:lnSpc>
                <a:spcPct val="100000"/>
              </a:lnSpc>
              <a:spcBef>
                <a:spcPts val="0"/>
              </a:spcBef>
              <a:spcAft>
                <a:spcPts val="0"/>
              </a:spcAft>
            </a:pPr>
            <a:r>
              <a:rPr lang="it-IT" sz="1800" dirty="0">
                <a:solidFill>
                  <a:schemeClr val="tx1">
                    <a:alpha val="70000"/>
                  </a:schemeClr>
                </a:solidFill>
              </a:rPr>
              <a:t>Kevin Curci – </a:t>
            </a:r>
            <a:r>
              <a:rPr lang="it-IT" sz="1800" dirty="0" err="1">
                <a:solidFill>
                  <a:schemeClr val="tx1">
                    <a:alpha val="70000"/>
                  </a:schemeClr>
                </a:solidFill>
              </a:rPr>
              <a:t>Final</a:t>
            </a:r>
            <a:r>
              <a:rPr lang="it-IT" sz="1800" dirty="0">
                <a:solidFill>
                  <a:schemeClr val="tx1">
                    <a:alpha val="70000"/>
                  </a:schemeClr>
                </a:solidFill>
              </a:rPr>
              <a:t> project for </a:t>
            </a:r>
          </a:p>
          <a:p>
            <a:pPr marL="0" rtl="0">
              <a:lnSpc>
                <a:spcPct val="100000"/>
              </a:lnSpc>
              <a:spcBef>
                <a:spcPts val="0"/>
              </a:spcBef>
              <a:spcAft>
                <a:spcPts val="0"/>
              </a:spcAft>
            </a:pPr>
            <a:r>
              <a:rPr lang="it-IT" sz="1800" i="1" dirty="0">
                <a:solidFill>
                  <a:schemeClr val="tx1">
                    <a:alpha val="70000"/>
                  </a:schemeClr>
                </a:solidFill>
              </a:rPr>
              <a:t>«Computing Technologies»</a:t>
            </a:r>
          </a:p>
          <a:p>
            <a:pPr marL="0" rtl="0">
              <a:lnSpc>
                <a:spcPct val="100000"/>
              </a:lnSpc>
              <a:spcBef>
                <a:spcPts val="0"/>
              </a:spcBef>
              <a:spcAft>
                <a:spcPts val="0"/>
              </a:spcAft>
            </a:pPr>
            <a:r>
              <a:rPr lang="it-IT" sz="1800" dirty="0">
                <a:solidFill>
                  <a:schemeClr val="tx1">
                    <a:alpha val="70000"/>
                  </a:schemeClr>
                </a:solidFill>
              </a:rPr>
              <a:t>A </a:t>
            </a:r>
            <a:r>
              <a:rPr lang="it-IT" sz="1800" dirty="0" err="1">
                <a:solidFill>
                  <a:schemeClr val="tx1">
                    <a:alpha val="70000"/>
                  </a:schemeClr>
                </a:solidFill>
              </a:rPr>
              <a:t>course</a:t>
            </a:r>
            <a:r>
              <a:rPr lang="it-IT" sz="1800" dirty="0">
                <a:solidFill>
                  <a:schemeClr val="tx1">
                    <a:alpha val="70000"/>
                  </a:schemeClr>
                </a:solidFill>
              </a:rPr>
              <a:t> </a:t>
            </a:r>
            <a:r>
              <a:rPr lang="it-IT" sz="1800" dirty="0" err="1">
                <a:solidFill>
                  <a:schemeClr val="tx1">
                    <a:alpha val="70000"/>
                  </a:schemeClr>
                </a:solidFill>
              </a:rPr>
              <a:t>held</a:t>
            </a:r>
            <a:r>
              <a:rPr lang="it-IT" sz="1800" dirty="0">
                <a:solidFill>
                  <a:schemeClr val="tx1">
                    <a:alpha val="70000"/>
                  </a:schemeClr>
                </a:solidFill>
              </a:rPr>
              <a:t> by Prof. Giacinto Donvito</a:t>
            </a:r>
          </a:p>
          <a:p>
            <a:pPr marL="0" rtl="0">
              <a:lnSpc>
                <a:spcPct val="100000"/>
              </a:lnSpc>
              <a:spcBef>
                <a:spcPts val="0"/>
              </a:spcBef>
              <a:spcAft>
                <a:spcPts val="0"/>
              </a:spcAft>
            </a:pPr>
            <a:endParaRPr lang="it-IT" sz="1800" dirty="0">
              <a:solidFill>
                <a:schemeClr val="tx1">
                  <a:alpha val="70000"/>
                </a:schemeClr>
              </a:solidFill>
            </a:endParaRPr>
          </a:p>
          <a:p>
            <a:pPr marL="0" rtl="0">
              <a:lnSpc>
                <a:spcPct val="100000"/>
              </a:lnSpc>
              <a:spcBef>
                <a:spcPts val="0"/>
              </a:spcBef>
              <a:spcAft>
                <a:spcPts val="0"/>
              </a:spcAft>
            </a:pPr>
            <a:r>
              <a:rPr lang="it-IT" sz="1800" dirty="0">
                <a:solidFill>
                  <a:schemeClr val="tx1">
                    <a:alpha val="70000"/>
                  </a:schemeClr>
                </a:solidFill>
              </a:rPr>
              <a:t>kevin.curci96@gmail.com</a:t>
            </a:r>
          </a:p>
        </p:txBody>
      </p:sp>
    </p:spTree>
    <p:extLst>
      <p:ext uri="{BB962C8B-B14F-4D97-AF65-F5344CB8AC3E}">
        <p14:creationId xmlns:p14="http://schemas.microsoft.com/office/powerpoint/2010/main" val="15769537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6966F79-C775-44E7-BF37-D6C7AA49E3BB}"/>
              </a:ext>
            </a:extLst>
          </p:cNvPr>
          <p:cNvSpPr>
            <a:spLocks noGrp="1"/>
          </p:cNvSpPr>
          <p:nvPr>
            <p:ph type="title"/>
          </p:nvPr>
        </p:nvSpPr>
        <p:spPr>
          <a:xfrm>
            <a:off x="685801" y="440924"/>
            <a:ext cx="10131425" cy="810827"/>
          </a:xfrm>
        </p:spPr>
        <p:txBody>
          <a:bodyPr>
            <a:normAutofit/>
          </a:bodyPr>
          <a:lstStyle/>
          <a:p>
            <a:r>
              <a:rPr lang="it-IT" sz="4000" b="1" i="1" dirty="0"/>
              <a:t>Preambolo: brand </a:t>
            </a:r>
            <a:r>
              <a:rPr lang="it-IT" sz="4000" b="1" i="1" dirty="0" err="1"/>
              <a:t>identity</a:t>
            </a:r>
            <a:endParaRPr lang="it-IT" sz="4000" b="1" i="1" dirty="0"/>
          </a:p>
        </p:txBody>
      </p:sp>
      <p:sp>
        <p:nvSpPr>
          <p:cNvPr id="3" name="Segnaposto contenuto 2">
            <a:extLst>
              <a:ext uri="{FF2B5EF4-FFF2-40B4-BE49-F238E27FC236}">
                <a16:creationId xmlns:a16="http://schemas.microsoft.com/office/drawing/2014/main" id="{0D8F18B6-C473-429A-B396-E2AF83206630}"/>
              </a:ext>
            </a:extLst>
          </p:cNvPr>
          <p:cNvSpPr>
            <a:spLocks noGrp="1"/>
          </p:cNvSpPr>
          <p:nvPr>
            <p:ph idx="1"/>
          </p:nvPr>
        </p:nvSpPr>
        <p:spPr>
          <a:xfrm>
            <a:off x="597024" y="1257671"/>
            <a:ext cx="10131425" cy="4113320"/>
          </a:xfrm>
        </p:spPr>
        <p:txBody>
          <a:bodyPr>
            <a:normAutofit lnSpcReduction="10000"/>
          </a:bodyPr>
          <a:lstStyle/>
          <a:p>
            <a:pPr marL="0" indent="0">
              <a:buNone/>
            </a:pPr>
            <a:r>
              <a:rPr lang="it-IT" dirty="0"/>
              <a:t>Il progetto nasce con il preciso intento di fornire uno strumento didattico che sia anche vicino al reale utilizzo nel contesto delle web app.</a:t>
            </a:r>
          </a:p>
          <a:p>
            <a:pPr marL="0" indent="0">
              <a:buNone/>
            </a:pPr>
            <a:r>
              <a:rPr lang="it-IT" dirty="0"/>
              <a:t>Riconoscibilità del nome, criteri adottati:</a:t>
            </a:r>
          </a:p>
          <a:p>
            <a:r>
              <a:rPr lang="it-IT" dirty="0"/>
              <a:t>Brevità; 									dominio:		</a:t>
            </a:r>
            <a:r>
              <a:rPr lang="it-IT" dirty="0">
                <a:latin typeface="Lucida Console" panose="020B0609040504020204" pitchFamily="49" charset="0"/>
              </a:rPr>
              <a:t>https://eikon.app</a:t>
            </a:r>
            <a:endParaRPr lang="it-IT" dirty="0"/>
          </a:p>
          <a:p>
            <a:r>
              <a:rPr lang="it-IT" dirty="0"/>
              <a:t>Lingua inglese;</a:t>
            </a:r>
          </a:p>
          <a:p>
            <a:r>
              <a:rPr lang="it-IT" dirty="0"/>
              <a:t>Che richiamasse le funzionalità.</a:t>
            </a:r>
          </a:p>
          <a:p>
            <a:endParaRPr lang="it-IT" dirty="0"/>
          </a:p>
          <a:p>
            <a:pPr marL="0" indent="0">
              <a:buNone/>
            </a:pPr>
            <a:r>
              <a:rPr lang="it-IT" dirty="0"/>
              <a:t>Anche per il logo si sono utilizzati criteri simili:</a:t>
            </a:r>
          </a:p>
          <a:p>
            <a:r>
              <a:rPr lang="it-IT" dirty="0"/>
              <a:t>Semplicità e immediatezza;</a:t>
            </a:r>
          </a:p>
          <a:p>
            <a:r>
              <a:rPr lang="it-IT" dirty="0" err="1"/>
              <a:t>Material</a:t>
            </a:r>
            <a:r>
              <a:rPr lang="it-IT" dirty="0"/>
              <a:t> design;</a:t>
            </a:r>
          </a:p>
          <a:p>
            <a:r>
              <a:rPr lang="it-IT" dirty="0"/>
              <a:t>Facile integrazione con i browser web. </a:t>
            </a:r>
          </a:p>
        </p:txBody>
      </p:sp>
      <p:sp>
        <p:nvSpPr>
          <p:cNvPr id="4" name="Freccia a destra 3">
            <a:extLst>
              <a:ext uri="{FF2B5EF4-FFF2-40B4-BE49-F238E27FC236}">
                <a16:creationId xmlns:a16="http://schemas.microsoft.com/office/drawing/2014/main" id="{50D0ECFF-9A2B-4667-9305-1D3035EFD3DD}"/>
              </a:ext>
            </a:extLst>
          </p:cNvPr>
          <p:cNvSpPr/>
          <p:nvPr/>
        </p:nvSpPr>
        <p:spPr>
          <a:xfrm>
            <a:off x="4441419" y="2280821"/>
            <a:ext cx="802599" cy="457200"/>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a:p>
        </p:txBody>
      </p:sp>
      <p:pic>
        <p:nvPicPr>
          <p:cNvPr id="6" name="Immagine 5">
            <a:extLst>
              <a:ext uri="{FF2B5EF4-FFF2-40B4-BE49-F238E27FC236}">
                <a16:creationId xmlns:a16="http://schemas.microsoft.com/office/drawing/2014/main" id="{0E73C28F-8F54-49AD-8123-5F6C20EC07F5}"/>
              </a:ext>
            </a:extLst>
          </p:cNvPr>
          <p:cNvPicPr>
            <a:picLocks noChangeAspect="1"/>
          </p:cNvPicPr>
          <p:nvPr/>
        </p:nvPicPr>
        <p:blipFill>
          <a:blip r:embed="rId2"/>
          <a:stretch>
            <a:fillRect/>
          </a:stretch>
        </p:blipFill>
        <p:spPr>
          <a:xfrm>
            <a:off x="7010467" y="3113842"/>
            <a:ext cx="3112362" cy="3112362"/>
          </a:xfrm>
          <a:prstGeom prst="rect">
            <a:avLst/>
          </a:prstGeom>
        </p:spPr>
      </p:pic>
      <p:sp>
        <p:nvSpPr>
          <p:cNvPr id="7" name="Fumetto: ovale 6">
            <a:extLst>
              <a:ext uri="{FF2B5EF4-FFF2-40B4-BE49-F238E27FC236}">
                <a16:creationId xmlns:a16="http://schemas.microsoft.com/office/drawing/2014/main" id="{AE9213F4-0EA2-4B75-B582-34C92E6750C7}"/>
              </a:ext>
            </a:extLst>
          </p:cNvPr>
          <p:cNvSpPr/>
          <p:nvPr/>
        </p:nvSpPr>
        <p:spPr>
          <a:xfrm>
            <a:off x="5378475" y="2913353"/>
            <a:ext cx="1404269" cy="1043865"/>
          </a:xfrm>
          <a:prstGeom prst="wedgeEllipseCallout">
            <a:avLst>
              <a:gd name="adj1" fmla="val 76525"/>
              <a:gd name="adj2" fmla="val 5229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Sfondo bianco</a:t>
            </a:r>
          </a:p>
        </p:txBody>
      </p:sp>
      <p:sp>
        <p:nvSpPr>
          <p:cNvPr id="8" name="Fumetto: ovale 7">
            <a:extLst>
              <a:ext uri="{FF2B5EF4-FFF2-40B4-BE49-F238E27FC236}">
                <a16:creationId xmlns:a16="http://schemas.microsoft.com/office/drawing/2014/main" id="{2B22D09B-F2EE-4D89-97ED-850C0D6AFA1D}"/>
              </a:ext>
            </a:extLst>
          </p:cNvPr>
          <p:cNvSpPr/>
          <p:nvPr/>
        </p:nvSpPr>
        <p:spPr>
          <a:xfrm>
            <a:off x="4842718" y="4148090"/>
            <a:ext cx="1517663" cy="1043865"/>
          </a:xfrm>
          <a:prstGeom prst="wedgeEllipseCallout">
            <a:avLst>
              <a:gd name="adj1" fmla="val 96755"/>
              <a:gd name="adj2" fmla="val 12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Obiettivo/occhio</a:t>
            </a:r>
          </a:p>
        </p:txBody>
      </p:sp>
      <p:sp>
        <p:nvSpPr>
          <p:cNvPr id="9" name="Fumetto: ovale 8">
            <a:extLst>
              <a:ext uri="{FF2B5EF4-FFF2-40B4-BE49-F238E27FC236}">
                <a16:creationId xmlns:a16="http://schemas.microsoft.com/office/drawing/2014/main" id="{252A3ABD-AE46-42E9-B7C4-03FFD1F894BC}"/>
              </a:ext>
            </a:extLst>
          </p:cNvPr>
          <p:cNvSpPr/>
          <p:nvPr/>
        </p:nvSpPr>
        <p:spPr>
          <a:xfrm>
            <a:off x="5300599" y="5477153"/>
            <a:ext cx="1404269" cy="1043865"/>
          </a:xfrm>
          <a:prstGeom prst="wedgeEllipseCallout">
            <a:avLst>
              <a:gd name="adj1" fmla="val 77157"/>
              <a:gd name="adj2" fmla="val -735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Colori</a:t>
            </a:r>
          </a:p>
        </p:txBody>
      </p:sp>
      <p:sp>
        <p:nvSpPr>
          <p:cNvPr id="10" name="Fumetto: ovale 9">
            <a:extLst>
              <a:ext uri="{FF2B5EF4-FFF2-40B4-BE49-F238E27FC236}">
                <a16:creationId xmlns:a16="http://schemas.microsoft.com/office/drawing/2014/main" id="{626A0F3B-1BDB-425B-9276-452212CE9ACF}"/>
              </a:ext>
            </a:extLst>
          </p:cNvPr>
          <p:cNvSpPr/>
          <p:nvPr/>
        </p:nvSpPr>
        <p:spPr>
          <a:xfrm>
            <a:off x="10583134" y="4088354"/>
            <a:ext cx="1404269" cy="1043865"/>
          </a:xfrm>
          <a:prstGeom prst="wedgeEllipseCallout">
            <a:avLst>
              <a:gd name="adj1" fmla="val -77729"/>
              <a:gd name="adj2" fmla="val 21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PNG</a:t>
            </a:r>
          </a:p>
        </p:txBody>
      </p:sp>
      <p:sp>
        <p:nvSpPr>
          <p:cNvPr id="11" name="Fumetto: ovale 10">
            <a:extLst>
              <a:ext uri="{FF2B5EF4-FFF2-40B4-BE49-F238E27FC236}">
                <a16:creationId xmlns:a16="http://schemas.microsoft.com/office/drawing/2014/main" id="{4209D6D6-B3B1-43A2-98F2-57177BCA2AA6}"/>
              </a:ext>
            </a:extLst>
          </p:cNvPr>
          <p:cNvSpPr/>
          <p:nvPr/>
        </p:nvSpPr>
        <p:spPr>
          <a:xfrm>
            <a:off x="10351291" y="2859905"/>
            <a:ext cx="1404269" cy="1043865"/>
          </a:xfrm>
          <a:prstGeom prst="wedgeEllipseCallout">
            <a:avLst>
              <a:gd name="adj1" fmla="val -84051"/>
              <a:gd name="adj2" fmla="val 3528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Base cerchio</a:t>
            </a:r>
          </a:p>
        </p:txBody>
      </p:sp>
      <p:sp>
        <p:nvSpPr>
          <p:cNvPr id="12" name="Fumetto: ovale 11">
            <a:extLst>
              <a:ext uri="{FF2B5EF4-FFF2-40B4-BE49-F238E27FC236}">
                <a16:creationId xmlns:a16="http://schemas.microsoft.com/office/drawing/2014/main" id="{52902800-E87D-4E98-A76E-300F1A7E8467}"/>
              </a:ext>
            </a:extLst>
          </p:cNvPr>
          <p:cNvSpPr/>
          <p:nvPr/>
        </p:nvSpPr>
        <p:spPr>
          <a:xfrm>
            <a:off x="10428428" y="5415748"/>
            <a:ext cx="1404269" cy="1043865"/>
          </a:xfrm>
          <a:prstGeom prst="wedgeEllipseCallout">
            <a:avLst>
              <a:gd name="adj1" fmla="val -87212"/>
              <a:gd name="adj2" fmla="val -4380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Loading</a:t>
            </a:r>
          </a:p>
        </p:txBody>
      </p:sp>
    </p:spTree>
    <p:extLst>
      <p:ext uri="{BB962C8B-B14F-4D97-AF65-F5344CB8AC3E}">
        <p14:creationId xmlns:p14="http://schemas.microsoft.com/office/powerpoint/2010/main" val="12416500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anim calcmode="lin" valueType="num">
                                      <p:cBhvr>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2"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anim calcmode="lin" valueType="num">
                                      <p:cBhvr>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500"/>
                                        <p:tgtEl>
                                          <p:spTgt spid="3">
                                            <p:txEl>
                                              <p:pRg st="2" end="2"/>
                                            </p:txEl>
                                          </p:spTgt>
                                        </p:tgtEl>
                                      </p:cBhvr>
                                    </p:animEffect>
                                    <p:anim calcmode="lin" valueType="num">
                                      <p:cBhvr>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500" fill="hold"/>
                                        <p:tgtEl>
                                          <p:spTgt spid="3">
                                            <p:txEl>
                                              <p:pRg st="2" end="2"/>
                                            </p:txEl>
                                          </p:spTgt>
                                        </p:tgtEl>
                                        <p:attrNameLst>
                                          <p:attrName>ppt_y</p:attrName>
                                        </p:attrNameLst>
                                      </p:cBhvr>
                                      <p:tavLst>
                                        <p:tav tm="0">
                                          <p:val>
                                            <p:strVal val="#ppt_y+.1"/>
                                          </p:val>
                                        </p:tav>
                                        <p:tav tm="100000">
                                          <p:val>
                                            <p:strVal val="#ppt_y"/>
                                          </p:val>
                                        </p:tav>
                                      </p:tavLst>
                                    </p:anim>
                                  </p:childTnLst>
                                </p:cTn>
                              </p:par>
                              <p:par>
                                <p:cTn id="27" presetID="45"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000"/>
                                        <p:tgtEl>
                                          <p:spTgt spid="4"/>
                                        </p:tgtEl>
                                      </p:cBhvr>
                                    </p:animEffect>
                                    <p:anim calcmode="lin" valueType="num">
                                      <p:cBhvr>
                                        <p:cTn id="30" dur="1000" fill="hold"/>
                                        <p:tgtEl>
                                          <p:spTgt spid="4"/>
                                        </p:tgtEl>
                                        <p:attrNameLst>
                                          <p:attrName>ppt_w</p:attrName>
                                        </p:attrNameLst>
                                      </p:cBhvr>
                                      <p:tavLst>
                                        <p:tav tm="0" fmla="#ppt_w*sin(2.5*pi*$)">
                                          <p:val>
                                            <p:fltVal val="0"/>
                                          </p:val>
                                        </p:tav>
                                        <p:tav tm="100000">
                                          <p:val>
                                            <p:fltVal val="1"/>
                                          </p:val>
                                        </p:tav>
                                      </p:tavLst>
                                    </p:anim>
                                    <p:anim calcmode="lin" valueType="num">
                                      <p:cBhvr>
                                        <p:cTn id="31" dur="1000" fill="hold"/>
                                        <p:tgtEl>
                                          <p:spTgt spid="4"/>
                                        </p:tgtEl>
                                        <p:attrNameLst>
                                          <p:attrName>ppt_h</p:attrName>
                                        </p:attrNameLst>
                                      </p:cBhvr>
                                      <p:tavLst>
                                        <p:tav tm="0">
                                          <p:val>
                                            <p:strVal val="#ppt_h"/>
                                          </p:val>
                                        </p:tav>
                                        <p:tav tm="100000">
                                          <p:val>
                                            <p:strVal val="#ppt_h"/>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fade">
                                      <p:cBhvr>
                                        <p:cTn id="36" dur="500"/>
                                        <p:tgtEl>
                                          <p:spTgt spid="3">
                                            <p:txEl>
                                              <p:pRg st="3" end="3"/>
                                            </p:txEl>
                                          </p:spTgt>
                                        </p:tgtEl>
                                      </p:cBhvr>
                                    </p:animEffect>
                                    <p:anim calcmode="lin" valueType="num">
                                      <p:cBhvr>
                                        <p:cTn id="3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8"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animEffect transition="in" filter="fade">
                                      <p:cBhvr>
                                        <p:cTn id="43" dur="500"/>
                                        <p:tgtEl>
                                          <p:spTgt spid="3">
                                            <p:txEl>
                                              <p:pRg st="4" end="4"/>
                                            </p:txEl>
                                          </p:spTgt>
                                        </p:tgtEl>
                                      </p:cBhvr>
                                    </p:animEffect>
                                    <p:anim calcmode="lin" valueType="num">
                                      <p:cBhvr>
                                        <p:cTn id="44"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5"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3">
                                            <p:txEl>
                                              <p:pRg st="6" end="6"/>
                                            </p:txEl>
                                          </p:spTgt>
                                        </p:tgtEl>
                                        <p:attrNameLst>
                                          <p:attrName>style.visibility</p:attrName>
                                        </p:attrNameLst>
                                      </p:cBhvr>
                                      <p:to>
                                        <p:strVal val="visible"/>
                                      </p:to>
                                    </p:set>
                                    <p:animEffect transition="in" filter="fade">
                                      <p:cBhvr>
                                        <p:cTn id="50" dur="500"/>
                                        <p:tgtEl>
                                          <p:spTgt spid="3">
                                            <p:txEl>
                                              <p:pRg st="6" end="6"/>
                                            </p:txEl>
                                          </p:spTgt>
                                        </p:tgtEl>
                                      </p:cBhvr>
                                    </p:animEffect>
                                    <p:anim calcmode="lin" valueType="num">
                                      <p:cBhvr>
                                        <p:cTn id="5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2" dur="5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3">
                                            <p:txEl>
                                              <p:pRg st="7" end="7"/>
                                            </p:txEl>
                                          </p:spTgt>
                                        </p:tgtEl>
                                        <p:attrNameLst>
                                          <p:attrName>style.visibility</p:attrName>
                                        </p:attrNameLst>
                                      </p:cBhvr>
                                      <p:to>
                                        <p:strVal val="visible"/>
                                      </p:to>
                                    </p:set>
                                    <p:animEffect transition="in" filter="fade">
                                      <p:cBhvr>
                                        <p:cTn id="57" dur="500"/>
                                        <p:tgtEl>
                                          <p:spTgt spid="3">
                                            <p:txEl>
                                              <p:pRg st="7" end="7"/>
                                            </p:txEl>
                                          </p:spTgt>
                                        </p:tgtEl>
                                      </p:cBhvr>
                                    </p:animEffect>
                                    <p:anim calcmode="lin" valueType="num">
                                      <p:cBhvr>
                                        <p:cTn id="58"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9" dur="5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grpId="0" nodeType="clickEffect">
                                  <p:stCondLst>
                                    <p:cond delay="0"/>
                                  </p:stCondLst>
                                  <p:childTnLst>
                                    <p:set>
                                      <p:cBhvr>
                                        <p:cTn id="63" dur="1" fill="hold">
                                          <p:stCondLst>
                                            <p:cond delay="0"/>
                                          </p:stCondLst>
                                        </p:cTn>
                                        <p:tgtEl>
                                          <p:spTgt spid="3">
                                            <p:txEl>
                                              <p:pRg st="8" end="8"/>
                                            </p:txEl>
                                          </p:spTgt>
                                        </p:tgtEl>
                                        <p:attrNameLst>
                                          <p:attrName>style.visibility</p:attrName>
                                        </p:attrNameLst>
                                      </p:cBhvr>
                                      <p:to>
                                        <p:strVal val="visible"/>
                                      </p:to>
                                    </p:set>
                                    <p:animEffect transition="in" filter="fade">
                                      <p:cBhvr>
                                        <p:cTn id="64" dur="500"/>
                                        <p:tgtEl>
                                          <p:spTgt spid="3">
                                            <p:txEl>
                                              <p:pRg st="8" end="8"/>
                                            </p:txEl>
                                          </p:spTgt>
                                        </p:tgtEl>
                                      </p:cBhvr>
                                    </p:animEffect>
                                    <p:anim calcmode="lin" valueType="num">
                                      <p:cBhvr>
                                        <p:cTn id="6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6" dur="5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grpId="0" nodeType="clickEffect">
                                  <p:stCondLst>
                                    <p:cond delay="0"/>
                                  </p:stCondLst>
                                  <p:childTnLst>
                                    <p:set>
                                      <p:cBhvr>
                                        <p:cTn id="70" dur="1" fill="hold">
                                          <p:stCondLst>
                                            <p:cond delay="0"/>
                                          </p:stCondLst>
                                        </p:cTn>
                                        <p:tgtEl>
                                          <p:spTgt spid="3">
                                            <p:txEl>
                                              <p:pRg st="9" end="9"/>
                                            </p:txEl>
                                          </p:spTgt>
                                        </p:tgtEl>
                                        <p:attrNameLst>
                                          <p:attrName>style.visibility</p:attrName>
                                        </p:attrNameLst>
                                      </p:cBhvr>
                                      <p:to>
                                        <p:strVal val="visible"/>
                                      </p:to>
                                    </p:set>
                                    <p:animEffect transition="in" filter="fade">
                                      <p:cBhvr>
                                        <p:cTn id="71" dur="500"/>
                                        <p:tgtEl>
                                          <p:spTgt spid="3">
                                            <p:txEl>
                                              <p:pRg st="9" end="9"/>
                                            </p:txEl>
                                          </p:spTgt>
                                        </p:tgtEl>
                                      </p:cBhvr>
                                    </p:animEffect>
                                    <p:anim calcmode="lin" valueType="num">
                                      <p:cBhvr>
                                        <p:cTn id="72"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3" dur="5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42" presetClass="entr" presetSubtype="0" fill="hold" grpId="0" nodeType="clickEffect">
                                  <p:stCondLst>
                                    <p:cond delay="0"/>
                                  </p:stCondLst>
                                  <p:childTnLst>
                                    <p:set>
                                      <p:cBhvr>
                                        <p:cTn id="77" dur="1" fill="hold">
                                          <p:stCondLst>
                                            <p:cond delay="0"/>
                                          </p:stCondLst>
                                        </p:cTn>
                                        <p:tgtEl>
                                          <p:spTgt spid="7"/>
                                        </p:tgtEl>
                                        <p:attrNameLst>
                                          <p:attrName>style.visibility</p:attrName>
                                        </p:attrNameLst>
                                      </p:cBhvr>
                                      <p:to>
                                        <p:strVal val="visible"/>
                                      </p:to>
                                    </p:set>
                                    <p:animEffect transition="in" filter="fade">
                                      <p:cBhvr>
                                        <p:cTn id="78" dur="500"/>
                                        <p:tgtEl>
                                          <p:spTgt spid="7"/>
                                        </p:tgtEl>
                                      </p:cBhvr>
                                    </p:animEffect>
                                    <p:anim calcmode="lin" valueType="num">
                                      <p:cBhvr>
                                        <p:cTn id="79" dur="500" fill="hold"/>
                                        <p:tgtEl>
                                          <p:spTgt spid="7"/>
                                        </p:tgtEl>
                                        <p:attrNameLst>
                                          <p:attrName>ppt_x</p:attrName>
                                        </p:attrNameLst>
                                      </p:cBhvr>
                                      <p:tavLst>
                                        <p:tav tm="0">
                                          <p:val>
                                            <p:strVal val="#ppt_x"/>
                                          </p:val>
                                        </p:tav>
                                        <p:tav tm="100000">
                                          <p:val>
                                            <p:strVal val="#ppt_x"/>
                                          </p:val>
                                        </p:tav>
                                      </p:tavLst>
                                    </p:anim>
                                    <p:anim calcmode="lin" valueType="num">
                                      <p:cBhvr>
                                        <p:cTn id="80"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grpId="0" nodeType="clickEffect">
                                  <p:stCondLst>
                                    <p:cond delay="0"/>
                                  </p:stCondLst>
                                  <p:childTnLst>
                                    <p:set>
                                      <p:cBhvr>
                                        <p:cTn id="84" dur="1" fill="hold">
                                          <p:stCondLst>
                                            <p:cond delay="0"/>
                                          </p:stCondLst>
                                        </p:cTn>
                                        <p:tgtEl>
                                          <p:spTgt spid="8"/>
                                        </p:tgtEl>
                                        <p:attrNameLst>
                                          <p:attrName>style.visibility</p:attrName>
                                        </p:attrNameLst>
                                      </p:cBhvr>
                                      <p:to>
                                        <p:strVal val="visible"/>
                                      </p:to>
                                    </p:set>
                                    <p:animEffect transition="in" filter="fade">
                                      <p:cBhvr>
                                        <p:cTn id="85" dur="500"/>
                                        <p:tgtEl>
                                          <p:spTgt spid="8"/>
                                        </p:tgtEl>
                                      </p:cBhvr>
                                    </p:animEffect>
                                    <p:anim calcmode="lin" valueType="num">
                                      <p:cBhvr>
                                        <p:cTn id="86" dur="500" fill="hold"/>
                                        <p:tgtEl>
                                          <p:spTgt spid="8"/>
                                        </p:tgtEl>
                                        <p:attrNameLst>
                                          <p:attrName>ppt_x</p:attrName>
                                        </p:attrNameLst>
                                      </p:cBhvr>
                                      <p:tavLst>
                                        <p:tav tm="0">
                                          <p:val>
                                            <p:strVal val="#ppt_x"/>
                                          </p:val>
                                        </p:tav>
                                        <p:tav tm="100000">
                                          <p:val>
                                            <p:strVal val="#ppt_x"/>
                                          </p:val>
                                        </p:tav>
                                      </p:tavLst>
                                    </p:anim>
                                    <p:anim calcmode="lin" valueType="num">
                                      <p:cBhvr>
                                        <p:cTn id="87"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42" presetClass="entr" presetSubtype="0" fill="hold" grpId="0" nodeType="clickEffect">
                                  <p:stCondLst>
                                    <p:cond delay="0"/>
                                  </p:stCondLst>
                                  <p:childTnLst>
                                    <p:set>
                                      <p:cBhvr>
                                        <p:cTn id="91" dur="1" fill="hold">
                                          <p:stCondLst>
                                            <p:cond delay="0"/>
                                          </p:stCondLst>
                                        </p:cTn>
                                        <p:tgtEl>
                                          <p:spTgt spid="9"/>
                                        </p:tgtEl>
                                        <p:attrNameLst>
                                          <p:attrName>style.visibility</p:attrName>
                                        </p:attrNameLst>
                                      </p:cBhvr>
                                      <p:to>
                                        <p:strVal val="visible"/>
                                      </p:to>
                                    </p:set>
                                    <p:animEffect transition="in" filter="fade">
                                      <p:cBhvr>
                                        <p:cTn id="92" dur="500"/>
                                        <p:tgtEl>
                                          <p:spTgt spid="9"/>
                                        </p:tgtEl>
                                      </p:cBhvr>
                                    </p:animEffect>
                                    <p:anim calcmode="lin" valueType="num">
                                      <p:cBhvr>
                                        <p:cTn id="93" dur="500" fill="hold"/>
                                        <p:tgtEl>
                                          <p:spTgt spid="9"/>
                                        </p:tgtEl>
                                        <p:attrNameLst>
                                          <p:attrName>ppt_x</p:attrName>
                                        </p:attrNameLst>
                                      </p:cBhvr>
                                      <p:tavLst>
                                        <p:tav tm="0">
                                          <p:val>
                                            <p:strVal val="#ppt_x"/>
                                          </p:val>
                                        </p:tav>
                                        <p:tav tm="100000">
                                          <p:val>
                                            <p:strVal val="#ppt_x"/>
                                          </p:val>
                                        </p:tav>
                                      </p:tavLst>
                                    </p:anim>
                                    <p:anim calcmode="lin" valueType="num">
                                      <p:cBhvr>
                                        <p:cTn id="94"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42" presetClass="entr" presetSubtype="0" fill="hold" grpId="0" nodeType="clickEffect">
                                  <p:stCondLst>
                                    <p:cond delay="0"/>
                                  </p:stCondLst>
                                  <p:childTnLst>
                                    <p:set>
                                      <p:cBhvr>
                                        <p:cTn id="98" dur="1" fill="hold">
                                          <p:stCondLst>
                                            <p:cond delay="0"/>
                                          </p:stCondLst>
                                        </p:cTn>
                                        <p:tgtEl>
                                          <p:spTgt spid="11"/>
                                        </p:tgtEl>
                                        <p:attrNameLst>
                                          <p:attrName>style.visibility</p:attrName>
                                        </p:attrNameLst>
                                      </p:cBhvr>
                                      <p:to>
                                        <p:strVal val="visible"/>
                                      </p:to>
                                    </p:set>
                                    <p:animEffect transition="in" filter="fade">
                                      <p:cBhvr>
                                        <p:cTn id="99" dur="500"/>
                                        <p:tgtEl>
                                          <p:spTgt spid="11"/>
                                        </p:tgtEl>
                                      </p:cBhvr>
                                    </p:animEffect>
                                    <p:anim calcmode="lin" valueType="num">
                                      <p:cBhvr>
                                        <p:cTn id="100" dur="500" fill="hold"/>
                                        <p:tgtEl>
                                          <p:spTgt spid="11"/>
                                        </p:tgtEl>
                                        <p:attrNameLst>
                                          <p:attrName>ppt_x</p:attrName>
                                        </p:attrNameLst>
                                      </p:cBhvr>
                                      <p:tavLst>
                                        <p:tav tm="0">
                                          <p:val>
                                            <p:strVal val="#ppt_x"/>
                                          </p:val>
                                        </p:tav>
                                        <p:tav tm="100000">
                                          <p:val>
                                            <p:strVal val="#ppt_x"/>
                                          </p:val>
                                        </p:tav>
                                      </p:tavLst>
                                    </p:anim>
                                    <p:anim calcmode="lin" valueType="num">
                                      <p:cBhvr>
                                        <p:cTn id="101" dur="5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42" presetClass="entr" presetSubtype="0" fill="hold" grpId="0" nodeType="clickEffect">
                                  <p:stCondLst>
                                    <p:cond delay="0"/>
                                  </p:stCondLst>
                                  <p:childTnLst>
                                    <p:set>
                                      <p:cBhvr>
                                        <p:cTn id="105" dur="1" fill="hold">
                                          <p:stCondLst>
                                            <p:cond delay="0"/>
                                          </p:stCondLst>
                                        </p:cTn>
                                        <p:tgtEl>
                                          <p:spTgt spid="10"/>
                                        </p:tgtEl>
                                        <p:attrNameLst>
                                          <p:attrName>style.visibility</p:attrName>
                                        </p:attrNameLst>
                                      </p:cBhvr>
                                      <p:to>
                                        <p:strVal val="visible"/>
                                      </p:to>
                                    </p:set>
                                    <p:animEffect transition="in" filter="fade">
                                      <p:cBhvr>
                                        <p:cTn id="106" dur="500"/>
                                        <p:tgtEl>
                                          <p:spTgt spid="10"/>
                                        </p:tgtEl>
                                      </p:cBhvr>
                                    </p:animEffect>
                                    <p:anim calcmode="lin" valueType="num">
                                      <p:cBhvr>
                                        <p:cTn id="107" dur="500" fill="hold"/>
                                        <p:tgtEl>
                                          <p:spTgt spid="10"/>
                                        </p:tgtEl>
                                        <p:attrNameLst>
                                          <p:attrName>ppt_x</p:attrName>
                                        </p:attrNameLst>
                                      </p:cBhvr>
                                      <p:tavLst>
                                        <p:tav tm="0">
                                          <p:val>
                                            <p:strVal val="#ppt_x"/>
                                          </p:val>
                                        </p:tav>
                                        <p:tav tm="100000">
                                          <p:val>
                                            <p:strVal val="#ppt_x"/>
                                          </p:val>
                                        </p:tav>
                                      </p:tavLst>
                                    </p:anim>
                                    <p:anim calcmode="lin" valueType="num">
                                      <p:cBhvr>
                                        <p:cTn id="108"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9" fill="hold">
                      <p:stCondLst>
                        <p:cond delay="indefinite"/>
                      </p:stCondLst>
                      <p:childTnLst>
                        <p:par>
                          <p:cTn id="110" fill="hold">
                            <p:stCondLst>
                              <p:cond delay="0"/>
                            </p:stCondLst>
                            <p:childTnLst>
                              <p:par>
                                <p:cTn id="111" presetID="42" presetClass="entr" presetSubtype="0" fill="hold" grpId="0" nodeType="clickEffect">
                                  <p:stCondLst>
                                    <p:cond delay="0"/>
                                  </p:stCondLst>
                                  <p:childTnLst>
                                    <p:set>
                                      <p:cBhvr>
                                        <p:cTn id="112" dur="1" fill="hold">
                                          <p:stCondLst>
                                            <p:cond delay="0"/>
                                          </p:stCondLst>
                                        </p:cTn>
                                        <p:tgtEl>
                                          <p:spTgt spid="12"/>
                                        </p:tgtEl>
                                        <p:attrNameLst>
                                          <p:attrName>style.visibility</p:attrName>
                                        </p:attrNameLst>
                                      </p:cBhvr>
                                      <p:to>
                                        <p:strVal val="visible"/>
                                      </p:to>
                                    </p:set>
                                    <p:animEffect transition="in" filter="fade">
                                      <p:cBhvr>
                                        <p:cTn id="113" dur="500"/>
                                        <p:tgtEl>
                                          <p:spTgt spid="12"/>
                                        </p:tgtEl>
                                      </p:cBhvr>
                                    </p:animEffect>
                                    <p:anim calcmode="lin" valueType="num">
                                      <p:cBhvr>
                                        <p:cTn id="114" dur="500" fill="hold"/>
                                        <p:tgtEl>
                                          <p:spTgt spid="12"/>
                                        </p:tgtEl>
                                        <p:attrNameLst>
                                          <p:attrName>ppt_x</p:attrName>
                                        </p:attrNameLst>
                                      </p:cBhvr>
                                      <p:tavLst>
                                        <p:tav tm="0">
                                          <p:val>
                                            <p:strVal val="#ppt_x"/>
                                          </p:val>
                                        </p:tav>
                                        <p:tav tm="100000">
                                          <p:val>
                                            <p:strVal val="#ppt_x"/>
                                          </p:val>
                                        </p:tav>
                                      </p:tavLst>
                                    </p:anim>
                                    <p:anim calcmode="lin" valueType="num">
                                      <p:cBhvr>
                                        <p:cTn id="115" dur="5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animBg="1"/>
      <p:bldP spid="7" grpId="0" animBg="1"/>
      <p:bldP spid="8" grpId="0" animBg="1"/>
      <p:bldP spid="9" grpId="0" animBg="1"/>
      <p:bldP spid="10" grpId="0" animBg="1"/>
      <p:bldP spid="11" grpId="0" animBg="1"/>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4" name="Immagine 3" descr="satellite sullo sfondo del cielo notturno">
            <a:extLst>
              <a:ext uri="{FF2B5EF4-FFF2-40B4-BE49-F238E27FC236}">
                <a16:creationId xmlns:a16="http://schemas.microsoft.com/office/drawing/2014/main" id="{D4F2268B-BB87-42FB-B84F-C145C01B497A}"/>
              </a:ext>
            </a:extLst>
          </p:cNvPr>
          <p:cNvPicPr>
            <a:picLocks noChangeAspect="1"/>
          </p:cNvPicPr>
          <p:nvPr/>
        </p:nvPicPr>
        <p:blipFill rotWithShape="1">
          <a:blip r:embed="rId4"/>
          <a:srcRect l="8611" r="16027" b="1"/>
          <a:stretch/>
        </p:blipFill>
        <p:spPr>
          <a:xfrm>
            <a:off x="8888133" y="4144246"/>
            <a:ext cx="3302966" cy="2717299"/>
          </a:xfrm>
          <a:custGeom>
            <a:avLst/>
            <a:gdLst>
              <a:gd name="connsiteX0" fmla="*/ 1663658 w 3039855"/>
              <a:gd name="connsiteY0" fmla="*/ 0 h 2500842"/>
              <a:gd name="connsiteX1" fmla="*/ 2947417 w 3039855"/>
              <a:gd name="connsiteY1" fmla="*/ 605417 h 2500842"/>
              <a:gd name="connsiteX2" fmla="*/ 3039855 w 3039855"/>
              <a:gd name="connsiteY2" fmla="*/ 729032 h 2500842"/>
              <a:gd name="connsiteX3" fmla="*/ 3039855 w 3039855"/>
              <a:gd name="connsiteY3" fmla="*/ 2500842 h 2500842"/>
              <a:gd name="connsiteX4" fmla="*/ 226952 w 3039855"/>
              <a:gd name="connsiteY4" fmla="*/ 2500842 h 2500842"/>
              <a:gd name="connsiteX5" fmla="*/ 155401 w 3039855"/>
              <a:gd name="connsiteY5" fmla="*/ 2366679 h 2500842"/>
              <a:gd name="connsiteX6" fmla="*/ 0 w 3039855"/>
              <a:gd name="connsiteY6" fmla="*/ 1663658 h 2500842"/>
              <a:gd name="connsiteX7" fmla="*/ 1663658 w 3039855"/>
              <a:gd name="connsiteY7" fmla="*/ 0 h 2500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grpSp>
        <p:nvGrpSpPr>
          <p:cNvPr id="179" name="Gruppo 178">
            <a:extLst>
              <a:ext uri="{FF2B5EF4-FFF2-40B4-BE49-F238E27FC236}">
                <a16:creationId xmlns:a16="http://schemas.microsoft.com/office/drawing/2014/main" id="{CFEF753B-CA1B-4178-80F5-095B7FEA21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1267604">
            <a:off x="8565602" y="3905595"/>
            <a:ext cx="3639934" cy="3163289"/>
            <a:chOff x="5281603" y="104899"/>
            <a:chExt cx="6910397" cy="6005491"/>
          </a:xfrm>
        </p:grpSpPr>
        <p:sp>
          <p:nvSpPr>
            <p:cNvPr id="180" name="Figura a mano libera 98">
              <a:extLst>
                <a:ext uri="{FF2B5EF4-FFF2-40B4-BE49-F238E27FC236}">
                  <a16:creationId xmlns:a16="http://schemas.microsoft.com/office/drawing/2014/main" id="{86C68ECC-F0A0-411E-A303-6DC0707A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grpSp>
          <p:nvGrpSpPr>
            <p:cNvPr id="181" name="Gruppo 180">
              <a:extLst>
                <a:ext uri="{FF2B5EF4-FFF2-40B4-BE49-F238E27FC236}">
                  <a16:creationId xmlns:a16="http://schemas.microsoft.com/office/drawing/2014/main" id="{6A21E140-4ECB-4C42-BDC7-F4351513DA9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82" name="Connettore diritto 181">
                <a:extLst>
                  <a:ext uri="{FF2B5EF4-FFF2-40B4-BE49-F238E27FC236}">
                    <a16:creationId xmlns:a16="http://schemas.microsoft.com/office/drawing/2014/main" id="{2940CFC5-AC4C-4746-A3B9-3DD434FF6D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3" name="Connettore diritto 182">
                <a:extLst>
                  <a:ext uri="{FF2B5EF4-FFF2-40B4-BE49-F238E27FC236}">
                    <a16:creationId xmlns:a16="http://schemas.microsoft.com/office/drawing/2014/main" id="{6EC95677-9C92-4D0D-91D4-E07380F250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4" name="Connettore diritto 183">
                <a:extLst>
                  <a:ext uri="{FF2B5EF4-FFF2-40B4-BE49-F238E27FC236}">
                    <a16:creationId xmlns:a16="http://schemas.microsoft.com/office/drawing/2014/main" id="{097602B2-71E1-4395-9C47-DE48B712AE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5" name="Connettore diritto 184">
                <a:extLst>
                  <a:ext uri="{FF2B5EF4-FFF2-40B4-BE49-F238E27FC236}">
                    <a16:creationId xmlns:a16="http://schemas.microsoft.com/office/drawing/2014/main" id="{7FC50570-F1A9-4DB3-A64D-3A21A58882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6" name="Connettore diritto 185">
                <a:extLst>
                  <a:ext uri="{FF2B5EF4-FFF2-40B4-BE49-F238E27FC236}">
                    <a16:creationId xmlns:a16="http://schemas.microsoft.com/office/drawing/2014/main" id="{88E4F209-3FDA-4C17-A86D-59990132FF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7" name="Connettore diritto 186">
                <a:extLst>
                  <a:ext uri="{FF2B5EF4-FFF2-40B4-BE49-F238E27FC236}">
                    <a16:creationId xmlns:a16="http://schemas.microsoft.com/office/drawing/2014/main" id="{9950C402-F8DC-4C99-90A8-CD67BDEC6CB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8" name="Connettore diritto 187">
                <a:extLst>
                  <a:ext uri="{FF2B5EF4-FFF2-40B4-BE49-F238E27FC236}">
                    <a16:creationId xmlns:a16="http://schemas.microsoft.com/office/drawing/2014/main" id="{76483FEF-FBDD-456C-AD52-B6D166FB1C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9" name="Connettore diritto 188">
                <a:extLst>
                  <a:ext uri="{FF2B5EF4-FFF2-40B4-BE49-F238E27FC236}">
                    <a16:creationId xmlns:a16="http://schemas.microsoft.com/office/drawing/2014/main" id="{DA316CA5-D470-4E6D-A6E8-D35DB7725D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0" name="Connettore diritto 189">
                <a:extLst>
                  <a:ext uri="{FF2B5EF4-FFF2-40B4-BE49-F238E27FC236}">
                    <a16:creationId xmlns:a16="http://schemas.microsoft.com/office/drawing/2014/main" id="{8BFA4937-71AA-4400-8DCD-20E5DF0501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1" name="Connettore diritto 190">
                <a:extLst>
                  <a:ext uri="{FF2B5EF4-FFF2-40B4-BE49-F238E27FC236}">
                    <a16:creationId xmlns:a16="http://schemas.microsoft.com/office/drawing/2014/main" id="{768FA0D4-7119-47B3-8329-0978770774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2" name="Connettore diritto 191">
                <a:extLst>
                  <a:ext uri="{FF2B5EF4-FFF2-40B4-BE49-F238E27FC236}">
                    <a16:creationId xmlns:a16="http://schemas.microsoft.com/office/drawing/2014/main" id="{62C433AC-8114-47CC-9467-FCB5FE9807B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3" name="Connettore diritto 192">
                <a:extLst>
                  <a:ext uri="{FF2B5EF4-FFF2-40B4-BE49-F238E27FC236}">
                    <a16:creationId xmlns:a16="http://schemas.microsoft.com/office/drawing/2014/main" id="{BF9CB489-BA36-4004-A019-75FBA23CCB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4" name="Connettore diritto 193">
                <a:extLst>
                  <a:ext uri="{FF2B5EF4-FFF2-40B4-BE49-F238E27FC236}">
                    <a16:creationId xmlns:a16="http://schemas.microsoft.com/office/drawing/2014/main" id="{B4C060E4-E790-4A31-B683-EA834FCF4E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5" name="Connettore diritto 194">
                <a:extLst>
                  <a:ext uri="{FF2B5EF4-FFF2-40B4-BE49-F238E27FC236}">
                    <a16:creationId xmlns:a16="http://schemas.microsoft.com/office/drawing/2014/main" id="{13F00D2A-400F-4678-BB33-16B61650F4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6" name="Connettore diritto 195">
                <a:extLst>
                  <a:ext uri="{FF2B5EF4-FFF2-40B4-BE49-F238E27FC236}">
                    <a16:creationId xmlns:a16="http://schemas.microsoft.com/office/drawing/2014/main" id="{46AABFD4-3727-4DF4-933A-C0A090248A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7" name="Connettore diritto 196">
                <a:extLst>
                  <a:ext uri="{FF2B5EF4-FFF2-40B4-BE49-F238E27FC236}">
                    <a16:creationId xmlns:a16="http://schemas.microsoft.com/office/drawing/2014/main" id="{6CC40A87-D067-41BF-B368-A197EC0D9D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8" name="Connettore diritto 197">
                <a:extLst>
                  <a:ext uri="{FF2B5EF4-FFF2-40B4-BE49-F238E27FC236}">
                    <a16:creationId xmlns:a16="http://schemas.microsoft.com/office/drawing/2014/main" id="{E116F92B-7098-4139-AC77-75B4CE3323F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9" name="Connettore diritto 198">
                <a:extLst>
                  <a:ext uri="{FF2B5EF4-FFF2-40B4-BE49-F238E27FC236}">
                    <a16:creationId xmlns:a16="http://schemas.microsoft.com/office/drawing/2014/main" id="{CFDF485C-38E7-4C0D-A2A7-3F1DE3B918A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0" name="Connettore diritto 199">
                <a:extLst>
                  <a:ext uri="{FF2B5EF4-FFF2-40B4-BE49-F238E27FC236}">
                    <a16:creationId xmlns:a16="http://schemas.microsoft.com/office/drawing/2014/main" id="{BF6DBD12-21A0-4F07-953F-D3B3486C15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1" name="Connettore diritto 200">
                <a:extLst>
                  <a:ext uri="{FF2B5EF4-FFF2-40B4-BE49-F238E27FC236}">
                    <a16:creationId xmlns:a16="http://schemas.microsoft.com/office/drawing/2014/main" id="{554F4E42-5B16-41F4-8FF4-2EB134C1FE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2" name="Connettore diritto 201">
                <a:extLst>
                  <a:ext uri="{FF2B5EF4-FFF2-40B4-BE49-F238E27FC236}">
                    <a16:creationId xmlns:a16="http://schemas.microsoft.com/office/drawing/2014/main" id="{6F4CC20F-EBF6-4AFE-9A4F-68ACC7513B4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3" name="Connettore diritto 202">
                <a:extLst>
                  <a:ext uri="{FF2B5EF4-FFF2-40B4-BE49-F238E27FC236}">
                    <a16:creationId xmlns:a16="http://schemas.microsoft.com/office/drawing/2014/main" id="{FA745DE2-9816-4D5B-BB41-BE1874612F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4" name="Connettore diritto 203">
                <a:extLst>
                  <a:ext uri="{FF2B5EF4-FFF2-40B4-BE49-F238E27FC236}">
                    <a16:creationId xmlns:a16="http://schemas.microsoft.com/office/drawing/2014/main" id="{D5B5D721-5554-457C-BE2F-BCA2505CADF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5" name="Connettore diritto 204">
                <a:extLst>
                  <a:ext uri="{FF2B5EF4-FFF2-40B4-BE49-F238E27FC236}">
                    <a16:creationId xmlns:a16="http://schemas.microsoft.com/office/drawing/2014/main" id="{BAFF390C-48FB-4FA5-998E-6DDDF9D2B4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6" name="Connettore diritto 205">
                <a:extLst>
                  <a:ext uri="{FF2B5EF4-FFF2-40B4-BE49-F238E27FC236}">
                    <a16:creationId xmlns:a16="http://schemas.microsoft.com/office/drawing/2014/main" id="{F4B2E647-1CF4-4AF8-9AF5-8EAB6D6E88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7" name="Connettore diritto 206">
                <a:extLst>
                  <a:ext uri="{FF2B5EF4-FFF2-40B4-BE49-F238E27FC236}">
                    <a16:creationId xmlns:a16="http://schemas.microsoft.com/office/drawing/2014/main" id="{46DA8C50-AA32-47D8-8DCB-DE9624E60E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8" name="Connettore diritto 207">
                <a:extLst>
                  <a:ext uri="{FF2B5EF4-FFF2-40B4-BE49-F238E27FC236}">
                    <a16:creationId xmlns:a16="http://schemas.microsoft.com/office/drawing/2014/main" id="{51ED6412-8EBC-4680-B7D2-65A4F73BBB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9" name="Connettore diritto 208">
                <a:extLst>
                  <a:ext uri="{FF2B5EF4-FFF2-40B4-BE49-F238E27FC236}">
                    <a16:creationId xmlns:a16="http://schemas.microsoft.com/office/drawing/2014/main" id="{2983F033-A214-4959-956E-4B50B7AC66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0" name="Connettore diritto 209">
                <a:extLst>
                  <a:ext uri="{FF2B5EF4-FFF2-40B4-BE49-F238E27FC236}">
                    <a16:creationId xmlns:a16="http://schemas.microsoft.com/office/drawing/2014/main" id="{A77F30C3-5A8C-4BEB-95C1-A7B9C0961F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1" name="Connettore diritto 210">
                <a:extLst>
                  <a:ext uri="{FF2B5EF4-FFF2-40B4-BE49-F238E27FC236}">
                    <a16:creationId xmlns:a16="http://schemas.microsoft.com/office/drawing/2014/main" id="{99A432F5-9A86-437C-8108-7945FA72EC4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2" name="Connettore diritto 211">
                <a:extLst>
                  <a:ext uri="{FF2B5EF4-FFF2-40B4-BE49-F238E27FC236}">
                    <a16:creationId xmlns:a16="http://schemas.microsoft.com/office/drawing/2014/main" id="{4F8B1465-BA18-4D1C-ADED-D4BAA7638A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3" name="Connettore diritto 212">
                <a:extLst>
                  <a:ext uri="{FF2B5EF4-FFF2-40B4-BE49-F238E27FC236}">
                    <a16:creationId xmlns:a16="http://schemas.microsoft.com/office/drawing/2014/main" id="{45DD7842-E27E-4461-B9C8-63AD2F0C44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4" name="Connettore diritto 213">
                <a:extLst>
                  <a:ext uri="{FF2B5EF4-FFF2-40B4-BE49-F238E27FC236}">
                    <a16:creationId xmlns:a16="http://schemas.microsoft.com/office/drawing/2014/main" id="{3C45934F-49A5-4EDB-A9A3-5540D74AB1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5" name="Connettore diritto 214">
                <a:extLst>
                  <a:ext uri="{FF2B5EF4-FFF2-40B4-BE49-F238E27FC236}">
                    <a16:creationId xmlns:a16="http://schemas.microsoft.com/office/drawing/2014/main" id="{EEF9B0E3-0DC0-4D03-A02B-8F62D905F4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6" name="Connettore diritto 215">
                <a:extLst>
                  <a:ext uri="{FF2B5EF4-FFF2-40B4-BE49-F238E27FC236}">
                    <a16:creationId xmlns:a16="http://schemas.microsoft.com/office/drawing/2014/main" id="{2B1998C4-BF81-4332-A399-AD43467F67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7" name="Connettore diritto 216">
                <a:extLst>
                  <a:ext uri="{FF2B5EF4-FFF2-40B4-BE49-F238E27FC236}">
                    <a16:creationId xmlns:a16="http://schemas.microsoft.com/office/drawing/2014/main" id="{44CFAF52-7684-46F2-8DFD-70A7F36DB0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8" name="Connettore diritto 217">
                <a:extLst>
                  <a:ext uri="{FF2B5EF4-FFF2-40B4-BE49-F238E27FC236}">
                    <a16:creationId xmlns:a16="http://schemas.microsoft.com/office/drawing/2014/main" id="{93EFB5D1-BDF7-40B6-BBEA-D489CE79F15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9" name="Connettore diritto 218">
                <a:extLst>
                  <a:ext uri="{FF2B5EF4-FFF2-40B4-BE49-F238E27FC236}">
                    <a16:creationId xmlns:a16="http://schemas.microsoft.com/office/drawing/2014/main" id="{B5A98777-A259-461F-A9B2-21DFC45C17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0" name="Connettore diritto 219">
                <a:extLst>
                  <a:ext uri="{FF2B5EF4-FFF2-40B4-BE49-F238E27FC236}">
                    <a16:creationId xmlns:a16="http://schemas.microsoft.com/office/drawing/2014/main" id="{0F795195-D966-482A-8D47-6265C00F6D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1" name="Connettore diritto 220">
                <a:extLst>
                  <a:ext uri="{FF2B5EF4-FFF2-40B4-BE49-F238E27FC236}">
                    <a16:creationId xmlns:a16="http://schemas.microsoft.com/office/drawing/2014/main" id="{6E881E12-FFE1-441E-B36B-804289472BA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2" name="Connettore diritto 221">
                <a:extLst>
                  <a:ext uri="{FF2B5EF4-FFF2-40B4-BE49-F238E27FC236}">
                    <a16:creationId xmlns:a16="http://schemas.microsoft.com/office/drawing/2014/main" id="{61DBEB97-C3B3-4646-9760-227E20B155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3" name="Connettore diritto 222">
                <a:extLst>
                  <a:ext uri="{FF2B5EF4-FFF2-40B4-BE49-F238E27FC236}">
                    <a16:creationId xmlns:a16="http://schemas.microsoft.com/office/drawing/2014/main" id="{0BA17FBA-A611-4CA2-9CDC-E073B889C4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4" name="Connettore diritto 223">
                <a:extLst>
                  <a:ext uri="{FF2B5EF4-FFF2-40B4-BE49-F238E27FC236}">
                    <a16:creationId xmlns:a16="http://schemas.microsoft.com/office/drawing/2014/main" id="{1B66F6D2-50DA-4E7A-8583-E9159CD962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5" name="Connettore diritto 224">
                <a:extLst>
                  <a:ext uri="{FF2B5EF4-FFF2-40B4-BE49-F238E27FC236}">
                    <a16:creationId xmlns:a16="http://schemas.microsoft.com/office/drawing/2014/main" id="{DD181CC7-8652-404A-B5C7-58004FD15F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6" name="Connettore diritto 225">
                <a:extLst>
                  <a:ext uri="{FF2B5EF4-FFF2-40B4-BE49-F238E27FC236}">
                    <a16:creationId xmlns:a16="http://schemas.microsoft.com/office/drawing/2014/main" id="{75706D69-47CD-47E3-83C9-EDB4EAF58C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7" name="Connettore diritto 226">
                <a:extLst>
                  <a:ext uri="{FF2B5EF4-FFF2-40B4-BE49-F238E27FC236}">
                    <a16:creationId xmlns:a16="http://schemas.microsoft.com/office/drawing/2014/main" id="{2ADC21AA-CD21-436C-A9D7-DC4167E500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8" name="Connettore diritto 227">
                <a:extLst>
                  <a:ext uri="{FF2B5EF4-FFF2-40B4-BE49-F238E27FC236}">
                    <a16:creationId xmlns:a16="http://schemas.microsoft.com/office/drawing/2014/main" id="{4702CCCC-772F-4AF1-8201-73C2537110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9" name="Connettore diritto 228">
                <a:extLst>
                  <a:ext uri="{FF2B5EF4-FFF2-40B4-BE49-F238E27FC236}">
                    <a16:creationId xmlns:a16="http://schemas.microsoft.com/office/drawing/2014/main" id="{62AAD2B7-288B-42CF-804B-E33B84D747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0" name="Connettore diritto 229">
                <a:extLst>
                  <a:ext uri="{FF2B5EF4-FFF2-40B4-BE49-F238E27FC236}">
                    <a16:creationId xmlns:a16="http://schemas.microsoft.com/office/drawing/2014/main" id="{D51CCD7B-95EB-4EE4-BAED-4308C80BF3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1" name="Connettore diritto 230">
                <a:extLst>
                  <a:ext uri="{FF2B5EF4-FFF2-40B4-BE49-F238E27FC236}">
                    <a16:creationId xmlns:a16="http://schemas.microsoft.com/office/drawing/2014/main" id="{F92C4B5C-D0FB-4C0A-B5FA-2C7DDF7625C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2" name="Connettore diritto 231">
                <a:extLst>
                  <a:ext uri="{FF2B5EF4-FFF2-40B4-BE49-F238E27FC236}">
                    <a16:creationId xmlns:a16="http://schemas.microsoft.com/office/drawing/2014/main" id="{64D2931E-A280-496D-99C1-5C2A820CB4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3" name="Connettore diritto 232">
                <a:extLst>
                  <a:ext uri="{FF2B5EF4-FFF2-40B4-BE49-F238E27FC236}">
                    <a16:creationId xmlns:a16="http://schemas.microsoft.com/office/drawing/2014/main" id="{ED33CBE3-55B1-43CF-96B9-2E994EBCEA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4" name="Connettore diritto 233">
                <a:extLst>
                  <a:ext uri="{FF2B5EF4-FFF2-40B4-BE49-F238E27FC236}">
                    <a16:creationId xmlns:a16="http://schemas.microsoft.com/office/drawing/2014/main" id="{16C6D563-A48C-4E6B-AE46-2CCE38A660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5" name="Connettore diritto 234">
                <a:extLst>
                  <a:ext uri="{FF2B5EF4-FFF2-40B4-BE49-F238E27FC236}">
                    <a16:creationId xmlns:a16="http://schemas.microsoft.com/office/drawing/2014/main" id="{AD0ABECB-C92E-4F76-89A6-1334939CDF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6" name="Connettore diritto 235">
                <a:extLst>
                  <a:ext uri="{FF2B5EF4-FFF2-40B4-BE49-F238E27FC236}">
                    <a16:creationId xmlns:a16="http://schemas.microsoft.com/office/drawing/2014/main" id="{8C258514-FFA8-4DE3-9B25-D55705AC3B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7" name="Connettore diritto 236">
                <a:extLst>
                  <a:ext uri="{FF2B5EF4-FFF2-40B4-BE49-F238E27FC236}">
                    <a16:creationId xmlns:a16="http://schemas.microsoft.com/office/drawing/2014/main" id="{C2B9E312-EEBF-4783-B25E-D7DD0D6E71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8" name="Connettore diritto 237">
                <a:extLst>
                  <a:ext uri="{FF2B5EF4-FFF2-40B4-BE49-F238E27FC236}">
                    <a16:creationId xmlns:a16="http://schemas.microsoft.com/office/drawing/2014/main" id="{7CB21139-A4D5-4D0F-9AD0-868FFC4240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9" name="Connettore diritto 238">
                <a:extLst>
                  <a:ext uri="{FF2B5EF4-FFF2-40B4-BE49-F238E27FC236}">
                    <a16:creationId xmlns:a16="http://schemas.microsoft.com/office/drawing/2014/main" id="{E72FF9AC-BC86-42FD-8DF7-72429C958C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0" name="Connettore diritto 239">
                <a:extLst>
                  <a:ext uri="{FF2B5EF4-FFF2-40B4-BE49-F238E27FC236}">
                    <a16:creationId xmlns:a16="http://schemas.microsoft.com/office/drawing/2014/main" id="{23D09EAB-27F8-4FAC-91C2-4942ABA7408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1" name="Connettore diritto 240">
                <a:extLst>
                  <a:ext uri="{FF2B5EF4-FFF2-40B4-BE49-F238E27FC236}">
                    <a16:creationId xmlns:a16="http://schemas.microsoft.com/office/drawing/2014/main" id="{10D82CB2-C309-4CCD-9FB1-EF8F4407EC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2" name="Connettore diritto 241">
                <a:extLst>
                  <a:ext uri="{FF2B5EF4-FFF2-40B4-BE49-F238E27FC236}">
                    <a16:creationId xmlns:a16="http://schemas.microsoft.com/office/drawing/2014/main" id="{3625D6FE-BC58-4E33-B4E9-282D5CB75E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3" name="Connettore diritto 242">
                <a:extLst>
                  <a:ext uri="{FF2B5EF4-FFF2-40B4-BE49-F238E27FC236}">
                    <a16:creationId xmlns:a16="http://schemas.microsoft.com/office/drawing/2014/main" id="{2158CF66-DCD3-4627-9675-61B42A3037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4" name="Connettore diritto 243">
                <a:extLst>
                  <a:ext uri="{FF2B5EF4-FFF2-40B4-BE49-F238E27FC236}">
                    <a16:creationId xmlns:a16="http://schemas.microsoft.com/office/drawing/2014/main" id="{44ED85B9-D0C1-4222-B4BC-E81876EC38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5" name="Connettore diritto 244">
                <a:extLst>
                  <a:ext uri="{FF2B5EF4-FFF2-40B4-BE49-F238E27FC236}">
                    <a16:creationId xmlns:a16="http://schemas.microsoft.com/office/drawing/2014/main" id="{1299F075-06C0-46B8-A3F7-1D7E8D6001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6" name="Connettore diritto 245">
                <a:extLst>
                  <a:ext uri="{FF2B5EF4-FFF2-40B4-BE49-F238E27FC236}">
                    <a16:creationId xmlns:a16="http://schemas.microsoft.com/office/drawing/2014/main" id="{AEA87578-2C04-4651-A5BF-81D06050C9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7" name="Connettore diritto 246">
                <a:extLst>
                  <a:ext uri="{FF2B5EF4-FFF2-40B4-BE49-F238E27FC236}">
                    <a16:creationId xmlns:a16="http://schemas.microsoft.com/office/drawing/2014/main" id="{12A8551E-D8EB-40F2-AD25-87484A17D2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8" name="Connettore diritto 247">
                <a:extLst>
                  <a:ext uri="{FF2B5EF4-FFF2-40B4-BE49-F238E27FC236}">
                    <a16:creationId xmlns:a16="http://schemas.microsoft.com/office/drawing/2014/main" id="{AC1E0E32-3B75-404A-9165-57337825085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9" name="Connettore diritto 248">
                <a:extLst>
                  <a:ext uri="{FF2B5EF4-FFF2-40B4-BE49-F238E27FC236}">
                    <a16:creationId xmlns:a16="http://schemas.microsoft.com/office/drawing/2014/main" id="{4A410333-16BA-443A-B24F-418ED77536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0" name="Connettore diritto 249">
                <a:extLst>
                  <a:ext uri="{FF2B5EF4-FFF2-40B4-BE49-F238E27FC236}">
                    <a16:creationId xmlns:a16="http://schemas.microsoft.com/office/drawing/2014/main" id="{271589D1-7914-4EA7-B6B4-C1E7EA5FE6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1" name="Connettore diritto 250">
                <a:extLst>
                  <a:ext uri="{FF2B5EF4-FFF2-40B4-BE49-F238E27FC236}">
                    <a16:creationId xmlns:a16="http://schemas.microsoft.com/office/drawing/2014/main" id="{E62A5ACA-F5D5-41F3-9549-06DB799C4D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2" name="Connettore diritto 251">
                <a:extLst>
                  <a:ext uri="{FF2B5EF4-FFF2-40B4-BE49-F238E27FC236}">
                    <a16:creationId xmlns:a16="http://schemas.microsoft.com/office/drawing/2014/main" id="{EA254CA6-3565-4CD0-8BEB-C94A533C01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3" name="Connettore diritto 252">
                <a:extLst>
                  <a:ext uri="{FF2B5EF4-FFF2-40B4-BE49-F238E27FC236}">
                    <a16:creationId xmlns:a16="http://schemas.microsoft.com/office/drawing/2014/main" id="{E62203F9-E5BE-44F8-8D43-31EEF85E92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4" name="Connettore diritto 253">
                <a:extLst>
                  <a:ext uri="{FF2B5EF4-FFF2-40B4-BE49-F238E27FC236}">
                    <a16:creationId xmlns:a16="http://schemas.microsoft.com/office/drawing/2014/main" id="{FC43FC58-4722-4D22-88C1-652EB165851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5" name="Connettore diritto 254">
                <a:extLst>
                  <a:ext uri="{FF2B5EF4-FFF2-40B4-BE49-F238E27FC236}">
                    <a16:creationId xmlns:a16="http://schemas.microsoft.com/office/drawing/2014/main" id="{D4C87F1C-06F8-43CD-8920-F525A5504B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6" name="Connettore diritto 255">
                <a:extLst>
                  <a:ext uri="{FF2B5EF4-FFF2-40B4-BE49-F238E27FC236}">
                    <a16:creationId xmlns:a16="http://schemas.microsoft.com/office/drawing/2014/main" id="{F75BF2BA-0DFF-4812-986E-9F2286A9F46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7" name="Connettore diritto 256">
                <a:extLst>
                  <a:ext uri="{FF2B5EF4-FFF2-40B4-BE49-F238E27FC236}">
                    <a16:creationId xmlns:a16="http://schemas.microsoft.com/office/drawing/2014/main" id="{7B79CBCB-DE00-4F16-A2FC-E54EF816BA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8" name="Connettore diritto 257">
                <a:extLst>
                  <a:ext uri="{FF2B5EF4-FFF2-40B4-BE49-F238E27FC236}">
                    <a16:creationId xmlns:a16="http://schemas.microsoft.com/office/drawing/2014/main" id="{DEA1374B-AC49-4266-965E-1F9CD9E53B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9" name="Connettore diritto 258">
                <a:extLst>
                  <a:ext uri="{FF2B5EF4-FFF2-40B4-BE49-F238E27FC236}">
                    <a16:creationId xmlns:a16="http://schemas.microsoft.com/office/drawing/2014/main" id="{325DE178-9F40-48D5-B0A9-4B03247422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grpSp>
        <p:nvGrpSpPr>
          <p:cNvPr id="261" name="Gruppo 260">
            <a:extLst>
              <a:ext uri="{FF2B5EF4-FFF2-40B4-BE49-F238E27FC236}">
                <a16:creationId xmlns:a16="http://schemas.microsoft.com/office/drawing/2014/main" id="{29858C9E-401F-4216-8087-A25D1B588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5392608">
            <a:off x="7397406" y="-618857"/>
            <a:ext cx="4915057" cy="4271437"/>
            <a:chOff x="5281603" y="104899"/>
            <a:chExt cx="6910397" cy="6005491"/>
          </a:xfrm>
        </p:grpSpPr>
        <p:sp>
          <p:nvSpPr>
            <p:cNvPr id="262" name="Figura a mano libera 17">
              <a:extLst>
                <a:ext uri="{FF2B5EF4-FFF2-40B4-BE49-F238E27FC236}">
                  <a16:creationId xmlns:a16="http://schemas.microsoft.com/office/drawing/2014/main" id="{D963FBC5-E6AD-44F8-AF49-6F5B5BF9DB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grpSp>
          <p:nvGrpSpPr>
            <p:cNvPr id="263" name="Gruppo 262">
              <a:extLst>
                <a:ext uri="{FF2B5EF4-FFF2-40B4-BE49-F238E27FC236}">
                  <a16:creationId xmlns:a16="http://schemas.microsoft.com/office/drawing/2014/main" id="{EF1F68DE-2C0A-4FBF-8033-8DFBB75AE2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264" name="Connettore diritto 263">
                <a:extLst>
                  <a:ext uri="{FF2B5EF4-FFF2-40B4-BE49-F238E27FC236}">
                    <a16:creationId xmlns:a16="http://schemas.microsoft.com/office/drawing/2014/main" id="{1C147FEA-3E5D-4830-B91C-78418FE209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5" name="Connettore diritto 264">
                <a:extLst>
                  <a:ext uri="{FF2B5EF4-FFF2-40B4-BE49-F238E27FC236}">
                    <a16:creationId xmlns:a16="http://schemas.microsoft.com/office/drawing/2014/main" id="{C91F075D-8726-4FD6-BE73-EDCD760730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6" name="Connettore diritto 265">
                <a:extLst>
                  <a:ext uri="{FF2B5EF4-FFF2-40B4-BE49-F238E27FC236}">
                    <a16:creationId xmlns:a16="http://schemas.microsoft.com/office/drawing/2014/main" id="{0BDE3685-352D-4E32-9662-2C6C92E20F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7" name="Connettore diritto 266">
                <a:extLst>
                  <a:ext uri="{FF2B5EF4-FFF2-40B4-BE49-F238E27FC236}">
                    <a16:creationId xmlns:a16="http://schemas.microsoft.com/office/drawing/2014/main" id="{10A2922F-AA86-4B02-80C4-409D71A0AD7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8" name="Connettore diritto 267">
                <a:extLst>
                  <a:ext uri="{FF2B5EF4-FFF2-40B4-BE49-F238E27FC236}">
                    <a16:creationId xmlns:a16="http://schemas.microsoft.com/office/drawing/2014/main" id="{A23C72B0-E133-40CF-A094-E239AD994B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9" name="Connettore diritto 268">
                <a:extLst>
                  <a:ext uri="{FF2B5EF4-FFF2-40B4-BE49-F238E27FC236}">
                    <a16:creationId xmlns:a16="http://schemas.microsoft.com/office/drawing/2014/main" id="{63F2DFC9-23E2-4429-911D-AA55B034054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0" name="Connettore diritto 269">
                <a:extLst>
                  <a:ext uri="{FF2B5EF4-FFF2-40B4-BE49-F238E27FC236}">
                    <a16:creationId xmlns:a16="http://schemas.microsoft.com/office/drawing/2014/main" id="{E71590EC-7AA6-47B3-AFF5-6E9A1B8B1C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1" name="Connettore diritto 270">
                <a:extLst>
                  <a:ext uri="{FF2B5EF4-FFF2-40B4-BE49-F238E27FC236}">
                    <a16:creationId xmlns:a16="http://schemas.microsoft.com/office/drawing/2014/main" id="{23C6AC81-5D5E-4224-B222-B731E90F1C7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2" name="Connettore diritto 271">
                <a:extLst>
                  <a:ext uri="{FF2B5EF4-FFF2-40B4-BE49-F238E27FC236}">
                    <a16:creationId xmlns:a16="http://schemas.microsoft.com/office/drawing/2014/main" id="{164FB43F-3082-49BF-A7C5-72A42773D4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3" name="Connettore diritto 272">
                <a:extLst>
                  <a:ext uri="{FF2B5EF4-FFF2-40B4-BE49-F238E27FC236}">
                    <a16:creationId xmlns:a16="http://schemas.microsoft.com/office/drawing/2014/main" id="{C9F3EE03-5655-4428-86AC-F579E8F339B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4" name="Connettore diritto 273">
                <a:extLst>
                  <a:ext uri="{FF2B5EF4-FFF2-40B4-BE49-F238E27FC236}">
                    <a16:creationId xmlns:a16="http://schemas.microsoft.com/office/drawing/2014/main" id="{EF7335E6-5FFD-4206-9AF0-1791A88C9A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5" name="Connettore diritto 274">
                <a:extLst>
                  <a:ext uri="{FF2B5EF4-FFF2-40B4-BE49-F238E27FC236}">
                    <a16:creationId xmlns:a16="http://schemas.microsoft.com/office/drawing/2014/main" id="{CE837EB7-EE63-4B6B-9334-1B8055AD9F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6" name="Connettore diritto 275">
                <a:extLst>
                  <a:ext uri="{FF2B5EF4-FFF2-40B4-BE49-F238E27FC236}">
                    <a16:creationId xmlns:a16="http://schemas.microsoft.com/office/drawing/2014/main" id="{4EE8D5FB-B44C-43C8-A4F4-D786090733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7" name="Connettore diritto 276">
                <a:extLst>
                  <a:ext uri="{FF2B5EF4-FFF2-40B4-BE49-F238E27FC236}">
                    <a16:creationId xmlns:a16="http://schemas.microsoft.com/office/drawing/2014/main" id="{8847AA0E-6A2D-41F5-A9B5-3A2F3B8752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8" name="Connettore diritto 277">
                <a:extLst>
                  <a:ext uri="{FF2B5EF4-FFF2-40B4-BE49-F238E27FC236}">
                    <a16:creationId xmlns:a16="http://schemas.microsoft.com/office/drawing/2014/main" id="{9E4D651B-C768-4CBE-B971-A3CA38D803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9" name="Connettore diritto 278">
                <a:extLst>
                  <a:ext uri="{FF2B5EF4-FFF2-40B4-BE49-F238E27FC236}">
                    <a16:creationId xmlns:a16="http://schemas.microsoft.com/office/drawing/2014/main" id="{913496D3-4182-4D80-9A16-89DBB74086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0" name="Connettore diritto 279">
                <a:extLst>
                  <a:ext uri="{FF2B5EF4-FFF2-40B4-BE49-F238E27FC236}">
                    <a16:creationId xmlns:a16="http://schemas.microsoft.com/office/drawing/2014/main" id="{088D4C91-F0F7-4549-B54A-CC855FD3A7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1" name="Connettore diritto 280">
                <a:extLst>
                  <a:ext uri="{FF2B5EF4-FFF2-40B4-BE49-F238E27FC236}">
                    <a16:creationId xmlns:a16="http://schemas.microsoft.com/office/drawing/2014/main" id="{84885948-783E-4197-B942-2DDCD542EA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2" name="Connettore diritto 281">
                <a:extLst>
                  <a:ext uri="{FF2B5EF4-FFF2-40B4-BE49-F238E27FC236}">
                    <a16:creationId xmlns:a16="http://schemas.microsoft.com/office/drawing/2014/main" id="{2837E330-008B-45A6-98A5-CE7D6FBBE1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3" name="Connettore diritto 282">
                <a:extLst>
                  <a:ext uri="{FF2B5EF4-FFF2-40B4-BE49-F238E27FC236}">
                    <a16:creationId xmlns:a16="http://schemas.microsoft.com/office/drawing/2014/main" id="{DD807602-B947-4984-8017-D89F3B0ADB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4" name="Connettore diritto 283">
                <a:extLst>
                  <a:ext uri="{FF2B5EF4-FFF2-40B4-BE49-F238E27FC236}">
                    <a16:creationId xmlns:a16="http://schemas.microsoft.com/office/drawing/2014/main" id="{57AA37C4-9C24-41F1-98CA-BBD9BE1595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5" name="Connettore diritto 284">
                <a:extLst>
                  <a:ext uri="{FF2B5EF4-FFF2-40B4-BE49-F238E27FC236}">
                    <a16:creationId xmlns:a16="http://schemas.microsoft.com/office/drawing/2014/main" id="{692CF8CD-056F-4556-939F-1EFF0FECEC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6" name="Connettore diritto 285">
                <a:extLst>
                  <a:ext uri="{FF2B5EF4-FFF2-40B4-BE49-F238E27FC236}">
                    <a16:creationId xmlns:a16="http://schemas.microsoft.com/office/drawing/2014/main" id="{A29F3FAC-18B2-4886-9A93-44B7AD01DF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7" name="Connettore diritto 286">
                <a:extLst>
                  <a:ext uri="{FF2B5EF4-FFF2-40B4-BE49-F238E27FC236}">
                    <a16:creationId xmlns:a16="http://schemas.microsoft.com/office/drawing/2014/main" id="{35B536E5-4149-49B5-8119-04FF4A5ACF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8" name="Connettore diritto 287">
                <a:extLst>
                  <a:ext uri="{FF2B5EF4-FFF2-40B4-BE49-F238E27FC236}">
                    <a16:creationId xmlns:a16="http://schemas.microsoft.com/office/drawing/2014/main" id="{4A2B8B6A-D5D3-4DAA-AB4B-A1C1086B40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9" name="Connettore diritto 288">
                <a:extLst>
                  <a:ext uri="{FF2B5EF4-FFF2-40B4-BE49-F238E27FC236}">
                    <a16:creationId xmlns:a16="http://schemas.microsoft.com/office/drawing/2014/main" id="{F8E4C672-BE9E-4026-992B-B2FE6C13618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0" name="Connettore diritto 289">
                <a:extLst>
                  <a:ext uri="{FF2B5EF4-FFF2-40B4-BE49-F238E27FC236}">
                    <a16:creationId xmlns:a16="http://schemas.microsoft.com/office/drawing/2014/main" id="{AC36DA4E-F1E7-4B68-ADA1-4F132BDCF2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1" name="Connettore diritto 290">
                <a:extLst>
                  <a:ext uri="{FF2B5EF4-FFF2-40B4-BE49-F238E27FC236}">
                    <a16:creationId xmlns:a16="http://schemas.microsoft.com/office/drawing/2014/main" id="{EB5D2532-6A77-4DE1-8BB0-37AA33FD9F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2" name="Connettore diritto 291">
                <a:extLst>
                  <a:ext uri="{FF2B5EF4-FFF2-40B4-BE49-F238E27FC236}">
                    <a16:creationId xmlns:a16="http://schemas.microsoft.com/office/drawing/2014/main" id="{BF234A36-BE57-450D-BDA2-AD70152CF5C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3" name="Connettore diritto 292">
                <a:extLst>
                  <a:ext uri="{FF2B5EF4-FFF2-40B4-BE49-F238E27FC236}">
                    <a16:creationId xmlns:a16="http://schemas.microsoft.com/office/drawing/2014/main" id="{D461473E-1290-4BD0-B4DF-3C95DCE0F6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4" name="Connettore diritto 293">
                <a:extLst>
                  <a:ext uri="{FF2B5EF4-FFF2-40B4-BE49-F238E27FC236}">
                    <a16:creationId xmlns:a16="http://schemas.microsoft.com/office/drawing/2014/main" id="{50325318-A62D-4427-B613-AF5E076E3D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5" name="Connettore diritto 294">
                <a:extLst>
                  <a:ext uri="{FF2B5EF4-FFF2-40B4-BE49-F238E27FC236}">
                    <a16:creationId xmlns:a16="http://schemas.microsoft.com/office/drawing/2014/main" id="{3F928DB9-6B46-43EF-A7CF-C4B9830CA5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6" name="Connettore diritto 295">
                <a:extLst>
                  <a:ext uri="{FF2B5EF4-FFF2-40B4-BE49-F238E27FC236}">
                    <a16:creationId xmlns:a16="http://schemas.microsoft.com/office/drawing/2014/main" id="{BA011901-65F6-4D44-BD40-744878B6B2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7" name="Connettore diritto 296">
                <a:extLst>
                  <a:ext uri="{FF2B5EF4-FFF2-40B4-BE49-F238E27FC236}">
                    <a16:creationId xmlns:a16="http://schemas.microsoft.com/office/drawing/2014/main" id="{E838496B-B788-4873-9E1C-9B4442984E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8" name="Connettore diritto 297">
                <a:extLst>
                  <a:ext uri="{FF2B5EF4-FFF2-40B4-BE49-F238E27FC236}">
                    <a16:creationId xmlns:a16="http://schemas.microsoft.com/office/drawing/2014/main" id="{A15262F7-23A5-4A6B-BD2C-44CF82ECDEE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9" name="Connettore diritto 298">
                <a:extLst>
                  <a:ext uri="{FF2B5EF4-FFF2-40B4-BE49-F238E27FC236}">
                    <a16:creationId xmlns:a16="http://schemas.microsoft.com/office/drawing/2014/main" id="{B5857A42-75EB-4FF2-AF41-2D612A687D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0" name="Connettore diritto 299">
                <a:extLst>
                  <a:ext uri="{FF2B5EF4-FFF2-40B4-BE49-F238E27FC236}">
                    <a16:creationId xmlns:a16="http://schemas.microsoft.com/office/drawing/2014/main" id="{3FC449E1-9573-406B-A201-3E897E668A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1" name="Connettore diritto 300">
                <a:extLst>
                  <a:ext uri="{FF2B5EF4-FFF2-40B4-BE49-F238E27FC236}">
                    <a16:creationId xmlns:a16="http://schemas.microsoft.com/office/drawing/2014/main" id="{71001847-954F-46EC-97E7-E38732517B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2" name="Connettore diritto 301">
                <a:extLst>
                  <a:ext uri="{FF2B5EF4-FFF2-40B4-BE49-F238E27FC236}">
                    <a16:creationId xmlns:a16="http://schemas.microsoft.com/office/drawing/2014/main" id="{F3B040FD-D427-4F90-8CFC-D429522487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3" name="Connettore diritto 302">
                <a:extLst>
                  <a:ext uri="{FF2B5EF4-FFF2-40B4-BE49-F238E27FC236}">
                    <a16:creationId xmlns:a16="http://schemas.microsoft.com/office/drawing/2014/main" id="{975C627A-78ED-4D2B-9F9E-26BE2C0A750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4" name="Connettore diritto 303">
                <a:extLst>
                  <a:ext uri="{FF2B5EF4-FFF2-40B4-BE49-F238E27FC236}">
                    <a16:creationId xmlns:a16="http://schemas.microsoft.com/office/drawing/2014/main" id="{2523831A-B9F1-40EF-B113-873BEFA660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5" name="Connettore diritto 304">
                <a:extLst>
                  <a:ext uri="{FF2B5EF4-FFF2-40B4-BE49-F238E27FC236}">
                    <a16:creationId xmlns:a16="http://schemas.microsoft.com/office/drawing/2014/main" id="{07483313-610C-403C-811D-EE70A78046D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6" name="Connettore diritto 305">
                <a:extLst>
                  <a:ext uri="{FF2B5EF4-FFF2-40B4-BE49-F238E27FC236}">
                    <a16:creationId xmlns:a16="http://schemas.microsoft.com/office/drawing/2014/main" id="{E1CE5A29-BB15-441C-B3CD-3D3EE2163D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7" name="Connettore diritto 306">
                <a:extLst>
                  <a:ext uri="{FF2B5EF4-FFF2-40B4-BE49-F238E27FC236}">
                    <a16:creationId xmlns:a16="http://schemas.microsoft.com/office/drawing/2014/main" id="{E476D005-3155-4DEF-88DE-068B497DED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8" name="Connettore diritto 307">
                <a:extLst>
                  <a:ext uri="{FF2B5EF4-FFF2-40B4-BE49-F238E27FC236}">
                    <a16:creationId xmlns:a16="http://schemas.microsoft.com/office/drawing/2014/main" id="{2628975E-6165-407B-8A45-7F23746BCC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9" name="Connettore diritto 308">
                <a:extLst>
                  <a:ext uri="{FF2B5EF4-FFF2-40B4-BE49-F238E27FC236}">
                    <a16:creationId xmlns:a16="http://schemas.microsoft.com/office/drawing/2014/main" id="{6A69F000-3171-47D5-8EFE-4F201716C0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0" name="Connettore diritto 309">
                <a:extLst>
                  <a:ext uri="{FF2B5EF4-FFF2-40B4-BE49-F238E27FC236}">
                    <a16:creationId xmlns:a16="http://schemas.microsoft.com/office/drawing/2014/main" id="{60092325-1C07-4FBC-9C9C-42244C9B9DC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1" name="Connettore diritto 310">
                <a:extLst>
                  <a:ext uri="{FF2B5EF4-FFF2-40B4-BE49-F238E27FC236}">
                    <a16:creationId xmlns:a16="http://schemas.microsoft.com/office/drawing/2014/main" id="{2A33CB00-75FF-4DFF-9D6A-CEF5EA2E26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2" name="Connettore diritto 311">
                <a:extLst>
                  <a:ext uri="{FF2B5EF4-FFF2-40B4-BE49-F238E27FC236}">
                    <a16:creationId xmlns:a16="http://schemas.microsoft.com/office/drawing/2014/main" id="{139B85FF-580E-435C-8523-23A0352695B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3" name="Connettore diritto 312">
                <a:extLst>
                  <a:ext uri="{FF2B5EF4-FFF2-40B4-BE49-F238E27FC236}">
                    <a16:creationId xmlns:a16="http://schemas.microsoft.com/office/drawing/2014/main" id="{C53E7419-AF0F-4B69-88BF-853EDC328C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4" name="Connettore diritto 313">
                <a:extLst>
                  <a:ext uri="{FF2B5EF4-FFF2-40B4-BE49-F238E27FC236}">
                    <a16:creationId xmlns:a16="http://schemas.microsoft.com/office/drawing/2014/main" id="{052C8AEF-9C9D-4737-BA0F-DBB3BF0C04C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5" name="Connettore diritto 314">
                <a:extLst>
                  <a:ext uri="{FF2B5EF4-FFF2-40B4-BE49-F238E27FC236}">
                    <a16:creationId xmlns:a16="http://schemas.microsoft.com/office/drawing/2014/main" id="{6ADDDBC2-F0DB-4038-98D0-B38749D8C0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6" name="Connettore diritto 315">
                <a:extLst>
                  <a:ext uri="{FF2B5EF4-FFF2-40B4-BE49-F238E27FC236}">
                    <a16:creationId xmlns:a16="http://schemas.microsoft.com/office/drawing/2014/main" id="{E5F14C72-98E5-4A6C-BA03-5E105AA4D4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7" name="Connettore diritto 316">
                <a:extLst>
                  <a:ext uri="{FF2B5EF4-FFF2-40B4-BE49-F238E27FC236}">
                    <a16:creationId xmlns:a16="http://schemas.microsoft.com/office/drawing/2014/main" id="{9ACEF013-464E-44D2-9B83-863E69077E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8" name="Connettore diritto 317">
                <a:extLst>
                  <a:ext uri="{FF2B5EF4-FFF2-40B4-BE49-F238E27FC236}">
                    <a16:creationId xmlns:a16="http://schemas.microsoft.com/office/drawing/2014/main" id="{3141F09F-05CE-4CE9-9F5A-861FBC31A8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9" name="Connettore diritto 318">
                <a:extLst>
                  <a:ext uri="{FF2B5EF4-FFF2-40B4-BE49-F238E27FC236}">
                    <a16:creationId xmlns:a16="http://schemas.microsoft.com/office/drawing/2014/main" id="{7ED70A3C-4B21-4941-9F11-00A51A748A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0" name="Connettore diritto 319">
                <a:extLst>
                  <a:ext uri="{FF2B5EF4-FFF2-40B4-BE49-F238E27FC236}">
                    <a16:creationId xmlns:a16="http://schemas.microsoft.com/office/drawing/2014/main" id="{11927814-33EF-4FBA-95F7-4138C1C7CE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1" name="Connettore diritto 320">
                <a:extLst>
                  <a:ext uri="{FF2B5EF4-FFF2-40B4-BE49-F238E27FC236}">
                    <a16:creationId xmlns:a16="http://schemas.microsoft.com/office/drawing/2014/main" id="{F4D2B900-3BAC-4EE3-AB6E-9F3212F4DC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2" name="Connettore diritto 321">
                <a:extLst>
                  <a:ext uri="{FF2B5EF4-FFF2-40B4-BE49-F238E27FC236}">
                    <a16:creationId xmlns:a16="http://schemas.microsoft.com/office/drawing/2014/main" id="{FB00017B-AD65-4759-8A6A-B03C70E07BA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3" name="Connettore diritto 322">
                <a:extLst>
                  <a:ext uri="{FF2B5EF4-FFF2-40B4-BE49-F238E27FC236}">
                    <a16:creationId xmlns:a16="http://schemas.microsoft.com/office/drawing/2014/main" id="{22C4A8E2-640F-4D30-99EC-A2D2B0FD6E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4" name="Connettore diritto 323">
                <a:extLst>
                  <a:ext uri="{FF2B5EF4-FFF2-40B4-BE49-F238E27FC236}">
                    <a16:creationId xmlns:a16="http://schemas.microsoft.com/office/drawing/2014/main" id="{9492085E-DF05-4380-B8C2-93832478CFE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5" name="Connettore diritto 324">
                <a:extLst>
                  <a:ext uri="{FF2B5EF4-FFF2-40B4-BE49-F238E27FC236}">
                    <a16:creationId xmlns:a16="http://schemas.microsoft.com/office/drawing/2014/main" id="{49750F82-33DB-42EE-B31F-CC5DE7EBA1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6" name="Connettore diritto 325">
                <a:extLst>
                  <a:ext uri="{FF2B5EF4-FFF2-40B4-BE49-F238E27FC236}">
                    <a16:creationId xmlns:a16="http://schemas.microsoft.com/office/drawing/2014/main" id="{60B9848F-8B4C-4440-9BF6-98A4F3F72C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7" name="Connettore diritto 326">
                <a:extLst>
                  <a:ext uri="{FF2B5EF4-FFF2-40B4-BE49-F238E27FC236}">
                    <a16:creationId xmlns:a16="http://schemas.microsoft.com/office/drawing/2014/main" id="{E7AA0900-78F5-4163-807F-3DEE6DCBB1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8" name="Connettore diritto 327">
                <a:extLst>
                  <a:ext uri="{FF2B5EF4-FFF2-40B4-BE49-F238E27FC236}">
                    <a16:creationId xmlns:a16="http://schemas.microsoft.com/office/drawing/2014/main" id="{0F627689-9632-474B-B3A8-EC1A82A36E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9" name="Connettore diritto 328">
                <a:extLst>
                  <a:ext uri="{FF2B5EF4-FFF2-40B4-BE49-F238E27FC236}">
                    <a16:creationId xmlns:a16="http://schemas.microsoft.com/office/drawing/2014/main" id="{71C6CB03-F81D-48A2-BF05-98D4EF2CC2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0" name="Connettore diritto 329">
                <a:extLst>
                  <a:ext uri="{FF2B5EF4-FFF2-40B4-BE49-F238E27FC236}">
                    <a16:creationId xmlns:a16="http://schemas.microsoft.com/office/drawing/2014/main" id="{12FB4D2F-4789-48A1-A4AA-F318ED2BA5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1" name="Connettore diritto 330">
                <a:extLst>
                  <a:ext uri="{FF2B5EF4-FFF2-40B4-BE49-F238E27FC236}">
                    <a16:creationId xmlns:a16="http://schemas.microsoft.com/office/drawing/2014/main" id="{64B8907A-2A80-490C-AACF-678CA6DE19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2" name="Connettore diritto 331">
                <a:extLst>
                  <a:ext uri="{FF2B5EF4-FFF2-40B4-BE49-F238E27FC236}">
                    <a16:creationId xmlns:a16="http://schemas.microsoft.com/office/drawing/2014/main" id="{A175CCF3-4796-4C76-A92E-B495335FB4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3" name="Connettore diritto 332">
                <a:extLst>
                  <a:ext uri="{FF2B5EF4-FFF2-40B4-BE49-F238E27FC236}">
                    <a16:creationId xmlns:a16="http://schemas.microsoft.com/office/drawing/2014/main" id="{8CFC6D15-64F3-449C-8C0B-3FCB2976D2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4" name="Connettore diritto 333">
                <a:extLst>
                  <a:ext uri="{FF2B5EF4-FFF2-40B4-BE49-F238E27FC236}">
                    <a16:creationId xmlns:a16="http://schemas.microsoft.com/office/drawing/2014/main" id="{008AA4A6-DD28-4235-AAE3-CC28DF83430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5" name="Connettore diritto 334">
                <a:extLst>
                  <a:ext uri="{FF2B5EF4-FFF2-40B4-BE49-F238E27FC236}">
                    <a16:creationId xmlns:a16="http://schemas.microsoft.com/office/drawing/2014/main" id="{3D393E8B-AAB8-4606-A4FA-815EDABDD1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6" name="Connettore diritto 335">
                <a:extLst>
                  <a:ext uri="{FF2B5EF4-FFF2-40B4-BE49-F238E27FC236}">
                    <a16:creationId xmlns:a16="http://schemas.microsoft.com/office/drawing/2014/main" id="{8BA7B770-7EB6-4AC1-B028-9C45DEE440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7" name="Connettore diritto 336">
                <a:extLst>
                  <a:ext uri="{FF2B5EF4-FFF2-40B4-BE49-F238E27FC236}">
                    <a16:creationId xmlns:a16="http://schemas.microsoft.com/office/drawing/2014/main" id="{D87B822C-3951-4E65-A45D-7160FAC3FD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8" name="Connettore diritto 337">
                <a:extLst>
                  <a:ext uri="{FF2B5EF4-FFF2-40B4-BE49-F238E27FC236}">
                    <a16:creationId xmlns:a16="http://schemas.microsoft.com/office/drawing/2014/main" id="{54B9CDF0-DC54-4868-B60A-6840FDE6A2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9" name="Connettore diritto 338">
                <a:extLst>
                  <a:ext uri="{FF2B5EF4-FFF2-40B4-BE49-F238E27FC236}">
                    <a16:creationId xmlns:a16="http://schemas.microsoft.com/office/drawing/2014/main" id="{3706BEC8-029B-4E0F-A55F-A552E1DE26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0" name="Connettore diritto 339">
                <a:extLst>
                  <a:ext uri="{FF2B5EF4-FFF2-40B4-BE49-F238E27FC236}">
                    <a16:creationId xmlns:a16="http://schemas.microsoft.com/office/drawing/2014/main" id="{25EBA5EB-4807-4E96-BA08-B6B74AE040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1" name="Connettore diritto 340">
                <a:extLst>
                  <a:ext uri="{FF2B5EF4-FFF2-40B4-BE49-F238E27FC236}">
                    <a16:creationId xmlns:a16="http://schemas.microsoft.com/office/drawing/2014/main" id="{5548885E-CABE-42B5-B06A-1E6B9B198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7" name="Immagine 6" descr="immagine astratta di punti luminosi">
            <a:extLst>
              <a:ext uri="{FF2B5EF4-FFF2-40B4-BE49-F238E27FC236}">
                <a16:creationId xmlns:a16="http://schemas.microsoft.com/office/drawing/2014/main" id="{FE6C54C5-D2F4-48F8-B65E-7506F07BCCF3}"/>
              </a:ext>
            </a:extLst>
          </p:cNvPr>
          <p:cNvPicPr>
            <a:picLocks noChangeAspect="1"/>
          </p:cNvPicPr>
          <p:nvPr/>
        </p:nvPicPr>
        <p:blipFill rotWithShape="1">
          <a:blip r:embed="rId5"/>
          <a:srcRect l="23268" r="4773" b="-1"/>
          <a:stretch/>
        </p:blipFill>
        <p:spPr>
          <a:xfrm>
            <a:off x="8055588" y="-3863"/>
            <a:ext cx="4132754" cy="3445946"/>
          </a:xfrm>
          <a:custGeom>
            <a:avLst/>
            <a:gdLst>
              <a:gd name="connsiteX0" fmla="*/ 303228 w 4638368"/>
              <a:gd name="connsiteY0" fmla="*/ 0 h 3867534"/>
              <a:gd name="connsiteX1" fmla="*/ 4638368 w 4638368"/>
              <a:gd name="connsiteY1" fmla="*/ 0 h 3867534"/>
              <a:gd name="connsiteX2" fmla="*/ 4638368 w 4638368"/>
              <a:gd name="connsiteY2" fmla="*/ 2952747 h 3867534"/>
              <a:gd name="connsiteX3" fmla="*/ 4585825 w 4638368"/>
              <a:gd name="connsiteY3" fmla="*/ 3013864 h 3867534"/>
              <a:gd name="connsiteX4" fmla="*/ 2641346 w 4638368"/>
              <a:gd name="connsiteY4" fmla="*/ 3867534 h 3867534"/>
              <a:gd name="connsiteX5" fmla="*/ 0 w 4638368"/>
              <a:gd name="connsiteY5" fmla="*/ 1226188 h 3867534"/>
              <a:gd name="connsiteX6" fmla="*/ 260466 w 4638368"/>
              <a:gd name="connsiteY6" fmla="*/ 81056 h 3867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8368" h="3867534">
                <a:moveTo>
                  <a:pt x="303228" y="0"/>
                </a:moveTo>
                <a:lnTo>
                  <a:pt x="4638368" y="0"/>
                </a:lnTo>
                <a:lnTo>
                  <a:pt x="4638368" y="2952747"/>
                </a:lnTo>
                <a:lnTo>
                  <a:pt x="4585825" y="3013864"/>
                </a:lnTo>
                <a:cubicBezTo>
                  <a:pt x="4103088" y="3538671"/>
                  <a:pt x="3410622" y="3867534"/>
                  <a:pt x="2641346" y="3867534"/>
                </a:cubicBezTo>
                <a:cubicBezTo>
                  <a:pt x="1182571" y="3867534"/>
                  <a:pt x="0" y="2684963"/>
                  <a:pt x="0" y="1226188"/>
                </a:cubicBezTo>
                <a:cubicBezTo>
                  <a:pt x="0" y="815907"/>
                  <a:pt x="93544" y="427475"/>
                  <a:pt x="260466" y="81056"/>
                </a:cubicBezTo>
                <a:close/>
              </a:path>
            </a:pathLst>
          </a:custGeom>
        </p:spPr>
      </p:pic>
      <p:graphicFrame>
        <p:nvGraphicFramePr>
          <p:cNvPr id="5" name="Segnaposto contenuto 4" descr="Elemento grafico SmartArt">
            <a:extLst>
              <a:ext uri="{FF2B5EF4-FFF2-40B4-BE49-F238E27FC236}">
                <a16:creationId xmlns:a16="http://schemas.microsoft.com/office/drawing/2014/main" id="{C983627E-F26C-354F-BF0A-ECCD7E968A2B}"/>
              </a:ext>
            </a:extLst>
          </p:cNvPr>
          <p:cNvGraphicFramePr>
            <a:graphicFrameLocks noGrp="1"/>
          </p:cNvGraphicFramePr>
          <p:nvPr>
            <p:ph idx="1"/>
            <p:extLst>
              <p:ext uri="{D42A27DB-BD31-4B8C-83A1-F6EECF244321}">
                <p14:modId xmlns:p14="http://schemas.microsoft.com/office/powerpoint/2010/main" val="2627162574"/>
              </p:ext>
            </p:extLst>
          </p:nvPr>
        </p:nvGraphicFramePr>
        <p:xfrm>
          <a:off x="685801" y="3524212"/>
          <a:ext cx="7428509" cy="252851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69" name="CasellaDiTesto 168">
            <a:extLst>
              <a:ext uri="{FF2B5EF4-FFF2-40B4-BE49-F238E27FC236}">
                <a16:creationId xmlns:a16="http://schemas.microsoft.com/office/drawing/2014/main" id="{6B37FC3A-B2D1-47F6-B9F9-ECD7E4916BC4}"/>
              </a:ext>
            </a:extLst>
          </p:cNvPr>
          <p:cNvSpPr txBox="1"/>
          <p:nvPr/>
        </p:nvSpPr>
        <p:spPr>
          <a:xfrm>
            <a:off x="565667" y="510626"/>
            <a:ext cx="6880697" cy="2831544"/>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1000"/>
              </a:spcAft>
              <a:buClr>
                <a:prstClr val="white"/>
              </a:buClr>
              <a:buSzPct val="100000"/>
              <a:buFont typeface="Arial"/>
              <a:buNone/>
              <a:tabLst/>
              <a:defRPr/>
            </a:pPr>
            <a:r>
              <a:rPr kumimoji="0" lang="it-IT" sz="1700" b="0" i="0" u="none" strike="noStrike" kern="1200" cap="none" spc="0" normalizeH="0" baseline="0" noProof="0" dirty="0">
                <a:ln>
                  <a:noFill/>
                </a:ln>
                <a:solidFill>
                  <a:prstClr val="white"/>
                </a:solidFill>
                <a:effectLst/>
                <a:uLnTx/>
                <a:uFillTx/>
                <a:latin typeface="Calibri" panose="020F0502020204030204"/>
                <a:ea typeface="+mn-ea"/>
                <a:cs typeface="+mn-cs"/>
              </a:rPr>
              <a:t>Lo sviluppo di una web app che possa svolgere un lavoro con l’intelligenza artificiale ha bisogno di un contenitore di storage persistente.</a:t>
            </a:r>
            <a:br>
              <a:rPr kumimoji="0" lang="it-IT" sz="1700" b="0" i="0" u="none" strike="noStrike" kern="1200" cap="none" spc="0" normalizeH="0" baseline="0" noProof="0" dirty="0">
                <a:ln>
                  <a:noFill/>
                </a:ln>
                <a:solidFill>
                  <a:prstClr val="white"/>
                </a:solidFill>
                <a:effectLst/>
                <a:uLnTx/>
                <a:uFillTx/>
                <a:latin typeface="Calibri" panose="020F0502020204030204"/>
                <a:ea typeface="+mn-ea"/>
                <a:cs typeface="+mn-cs"/>
              </a:rPr>
            </a:br>
            <a:r>
              <a:rPr kumimoji="0" lang="it-IT" sz="1700" b="0" u="none" strike="noStrike" kern="1200" cap="none" spc="0" normalizeH="0" baseline="0" noProof="0" dirty="0">
                <a:ln>
                  <a:noFill/>
                </a:ln>
                <a:solidFill>
                  <a:prstClr val="white"/>
                </a:solidFill>
                <a:effectLst/>
                <a:uLnTx/>
                <a:uFillTx/>
                <a:latin typeface="Calibri" panose="020F0502020204030204"/>
                <a:ea typeface="+mn-ea"/>
                <a:cs typeface="+mn-cs"/>
              </a:rPr>
              <a:t>L’</a:t>
            </a:r>
            <a:r>
              <a:rPr kumimoji="0" lang="it-IT" sz="1700" b="0" i="1" u="none" strike="noStrike" kern="1200" cap="none" spc="0" normalizeH="0" baseline="0" noProof="0" dirty="0">
                <a:ln>
                  <a:noFill/>
                </a:ln>
                <a:solidFill>
                  <a:prstClr val="white"/>
                </a:solidFill>
                <a:effectLst/>
                <a:uLnTx/>
                <a:uFillTx/>
                <a:latin typeface="Calibri" panose="020F0502020204030204"/>
                <a:ea typeface="+mn-ea"/>
                <a:cs typeface="+mn-cs"/>
              </a:rPr>
              <a:t>Object Storage </a:t>
            </a:r>
            <a:r>
              <a:rPr kumimoji="0" lang="it-IT" sz="1700" b="0" i="0" u="none" strike="noStrike" kern="1200" cap="none" spc="0" normalizeH="0" baseline="0" noProof="0" dirty="0">
                <a:ln>
                  <a:noFill/>
                </a:ln>
                <a:solidFill>
                  <a:prstClr val="white"/>
                </a:solidFill>
                <a:effectLst/>
                <a:uLnTx/>
                <a:uFillTx/>
                <a:latin typeface="Calibri" panose="020F0502020204030204"/>
                <a:ea typeface="+mn-ea"/>
                <a:cs typeface="+mn-cs"/>
              </a:rPr>
              <a:t>costituisce il modo più facile per memorizzare dati in un ambiente di cloud computing.</a:t>
            </a:r>
            <a:br>
              <a:rPr kumimoji="0" lang="it-IT" sz="1700" b="0" i="0" u="none" strike="noStrike" kern="1200" cap="none" spc="0" normalizeH="0" baseline="0" noProof="0" dirty="0">
                <a:ln>
                  <a:noFill/>
                </a:ln>
                <a:solidFill>
                  <a:prstClr val="white"/>
                </a:solidFill>
                <a:effectLst/>
                <a:uLnTx/>
                <a:uFillTx/>
                <a:latin typeface="Calibri" panose="020F0502020204030204"/>
                <a:ea typeface="+mn-ea"/>
                <a:cs typeface="+mn-cs"/>
              </a:rPr>
            </a:br>
            <a:r>
              <a:rPr kumimoji="0" lang="it-IT" sz="1700" b="0" i="0" u="none" strike="noStrike" kern="1200" cap="none" spc="0" normalizeH="0" baseline="0" noProof="0" dirty="0">
                <a:ln>
                  <a:noFill/>
                </a:ln>
                <a:solidFill>
                  <a:prstClr val="white"/>
                </a:solidFill>
                <a:effectLst/>
                <a:uLnTx/>
                <a:uFillTx/>
                <a:latin typeface="Calibri" panose="020F0502020204030204"/>
                <a:ea typeface="+mn-ea"/>
                <a:cs typeface="+mn-cs"/>
              </a:rPr>
              <a:t>Caratteristiche di questa tipologia di storage sono:</a:t>
            </a:r>
          </a:p>
          <a:p>
            <a:pPr marL="285750" marR="0" lvl="0" indent="-285750" algn="l" defTabSz="457200" rtl="0" eaLnBrk="1" fontAlgn="auto" latinLnBrk="0" hangingPunct="1">
              <a:lnSpc>
                <a:spcPct val="100000"/>
              </a:lnSpc>
              <a:spcBef>
                <a:spcPts val="0"/>
              </a:spcBef>
              <a:spcAft>
                <a:spcPts val="1000"/>
              </a:spcAft>
              <a:buClr>
                <a:prstClr val="white"/>
              </a:buClr>
              <a:buSzPct val="100000"/>
              <a:buFont typeface="Arial"/>
              <a:buChar char="•"/>
              <a:tabLst/>
              <a:defRPr/>
            </a:pPr>
            <a:r>
              <a:rPr lang="it-IT" sz="1700" dirty="0">
                <a:solidFill>
                  <a:prstClr val="white"/>
                </a:solidFill>
                <a:latin typeface="Calibri" panose="020F0502020204030204"/>
              </a:rPr>
              <a:t>O</a:t>
            </a:r>
            <a:r>
              <a:rPr kumimoji="0" lang="it-IT" sz="1700" b="0" i="0" u="none" strike="noStrike" kern="1200" cap="none" spc="0" normalizeH="0" baseline="0" noProof="0" dirty="0" err="1">
                <a:ln>
                  <a:noFill/>
                </a:ln>
                <a:solidFill>
                  <a:prstClr val="white"/>
                </a:solidFill>
                <a:effectLst/>
                <a:uLnTx/>
                <a:uFillTx/>
                <a:latin typeface="Calibri" panose="020F0502020204030204"/>
                <a:ea typeface="+mn-ea"/>
                <a:cs typeface="+mn-cs"/>
              </a:rPr>
              <a:t>rganizzazione</a:t>
            </a:r>
            <a:r>
              <a:rPr kumimoji="0" lang="it-IT" sz="1700" b="0" i="0" u="none" strike="noStrike" kern="1200" cap="none" spc="0" normalizeH="0" baseline="0" noProof="0" dirty="0">
                <a:ln>
                  <a:noFill/>
                </a:ln>
                <a:solidFill>
                  <a:prstClr val="white"/>
                </a:solidFill>
                <a:effectLst/>
                <a:uLnTx/>
                <a:uFillTx/>
                <a:latin typeface="Calibri" panose="020F0502020204030204"/>
                <a:ea typeface="+mn-ea"/>
                <a:cs typeface="+mn-cs"/>
              </a:rPr>
              <a:t> a bucket/oggetti (no POSIX);</a:t>
            </a:r>
          </a:p>
          <a:p>
            <a:pPr marL="285750" marR="0" lvl="0" indent="-285750" algn="l" defTabSz="457200" rtl="0" eaLnBrk="1" fontAlgn="auto" latinLnBrk="0" hangingPunct="1">
              <a:lnSpc>
                <a:spcPct val="100000"/>
              </a:lnSpc>
              <a:spcBef>
                <a:spcPts val="0"/>
              </a:spcBef>
              <a:spcAft>
                <a:spcPts val="1000"/>
              </a:spcAft>
              <a:buClr>
                <a:prstClr val="white"/>
              </a:buClr>
              <a:buSzPct val="100000"/>
              <a:buFont typeface="Arial"/>
              <a:buChar char="•"/>
              <a:tabLst/>
              <a:defRPr/>
            </a:pPr>
            <a:r>
              <a:rPr lang="it-IT" sz="1700" dirty="0">
                <a:solidFill>
                  <a:prstClr val="white"/>
                </a:solidFill>
                <a:latin typeface="Calibri" panose="020F0502020204030204"/>
              </a:rPr>
              <a:t>G</a:t>
            </a:r>
            <a:r>
              <a:rPr kumimoji="0" lang="it-IT" sz="1700" b="0" i="0" u="none" strike="noStrike" kern="1200" cap="none" spc="0" normalizeH="0" baseline="0" noProof="0" dirty="0">
                <a:ln>
                  <a:noFill/>
                </a:ln>
                <a:solidFill>
                  <a:prstClr val="white"/>
                </a:solidFill>
                <a:effectLst/>
                <a:uLnTx/>
                <a:uFillTx/>
                <a:latin typeface="Calibri" panose="020F0502020204030204"/>
                <a:ea typeface="+mn-ea"/>
                <a:cs typeface="+mn-cs"/>
              </a:rPr>
              <a:t>li oggetti sono file binari che possono essere scritti o meno con metadati. </a:t>
            </a:r>
          </a:p>
          <a:p>
            <a:pPr marR="0" lvl="0" algn="l" defTabSz="457200" rtl="0" eaLnBrk="1" fontAlgn="auto" latinLnBrk="0" hangingPunct="1">
              <a:lnSpc>
                <a:spcPct val="100000"/>
              </a:lnSpc>
              <a:spcBef>
                <a:spcPts val="0"/>
              </a:spcBef>
              <a:spcAft>
                <a:spcPts val="1000"/>
              </a:spcAft>
              <a:buClr>
                <a:prstClr val="white"/>
              </a:buClr>
              <a:buSzPct val="100000"/>
              <a:tabLst/>
              <a:defRPr/>
            </a:pPr>
            <a:r>
              <a:rPr lang="it-IT" sz="1700" dirty="0">
                <a:solidFill>
                  <a:prstClr val="white"/>
                </a:solidFill>
                <a:latin typeface="Calibri" panose="020F0502020204030204"/>
              </a:rPr>
              <a:t>Il </a:t>
            </a:r>
            <a:r>
              <a:rPr lang="it-IT" sz="1700" dirty="0" err="1">
                <a:solidFill>
                  <a:prstClr val="white"/>
                </a:solidFill>
                <a:latin typeface="Calibri" panose="020F0502020204030204"/>
              </a:rPr>
              <a:t>microservizio</a:t>
            </a:r>
            <a:r>
              <a:rPr lang="it-IT" sz="1700" dirty="0">
                <a:solidFill>
                  <a:prstClr val="white"/>
                </a:solidFill>
                <a:latin typeface="Calibri" panose="020F0502020204030204"/>
              </a:rPr>
              <a:t> </a:t>
            </a:r>
            <a:r>
              <a:rPr lang="it-IT" sz="1700" i="1" dirty="0">
                <a:solidFill>
                  <a:prstClr val="white"/>
                </a:solidFill>
                <a:latin typeface="Calibri" panose="020F0502020204030204"/>
              </a:rPr>
              <a:t>Object Storage </a:t>
            </a:r>
            <a:r>
              <a:rPr lang="it-IT" sz="1700" dirty="0">
                <a:solidFill>
                  <a:prstClr val="white"/>
                </a:solidFill>
                <a:latin typeface="Calibri" panose="020F0502020204030204"/>
              </a:rPr>
              <a:t>dovrà:</a:t>
            </a:r>
            <a:endParaRPr lang="it-IT" sz="1700" dirty="0"/>
          </a:p>
        </p:txBody>
      </p:sp>
    </p:spTree>
    <p:extLst>
      <p:ext uri="{BB962C8B-B14F-4D97-AF65-F5344CB8AC3E}">
        <p14:creationId xmlns:p14="http://schemas.microsoft.com/office/powerpoint/2010/main" val="29138249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9">
                                            <p:txEl>
                                              <p:pRg st="0" end="0"/>
                                            </p:txEl>
                                          </p:spTgt>
                                        </p:tgtEl>
                                        <p:attrNameLst>
                                          <p:attrName>style.visibility</p:attrName>
                                        </p:attrNameLst>
                                      </p:cBhvr>
                                      <p:to>
                                        <p:strVal val="visible"/>
                                      </p:to>
                                    </p:set>
                                    <p:animEffect transition="in" filter="fade">
                                      <p:cBhvr>
                                        <p:cTn id="7" dur="500"/>
                                        <p:tgtEl>
                                          <p:spTgt spid="16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69">
                                            <p:txEl>
                                              <p:pRg st="1" end="1"/>
                                            </p:txEl>
                                          </p:spTgt>
                                        </p:tgtEl>
                                        <p:attrNameLst>
                                          <p:attrName>style.visibility</p:attrName>
                                        </p:attrNameLst>
                                      </p:cBhvr>
                                      <p:to>
                                        <p:strVal val="visible"/>
                                      </p:to>
                                    </p:set>
                                    <p:animEffect transition="in" filter="fade">
                                      <p:cBhvr>
                                        <p:cTn id="12" dur="500"/>
                                        <p:tgtEl>
                                          <p:spTgt spid="169">
                                            <p:txEl>
                                              <p:pRg st="1" end="1"/>
                                            </p:txEl>
                                          </p:spTgt>
                                        </p:tgtEl>
                                      </p:cBhvr>
                                    </p:animEffect>
                                    <p:anim calcmode="lin" valueType="num">
                                      <p:cBhvr>
                                        <p:cTn id="13" dur="500" fill="hold"/>
                                        <p:tgtEl>
                                          <p:spTgt spid="169">
                                            <p:txEl>
                                              <p:pRg st="1" end="1"/>
                                            </p:txEl>
                                          </p:spTgt>
                                        </p:tgtEl>
                                        <p:attrNameLst>
                                          <p:attrName>ppt_x</p:attrName>
                                        </p:attrNameLst>
                                      </p:cBhvr>
                                      <p:tavLst>
                                        <p:tav tm="0">
                                          <p:val>
                                            <p:strVal val="#ppt_x"/>
                                          </p:val>
                                        </p:tav>
                                        <p:tav tm="100000">
                                          <p:val>
                                            <p:strVal val="#ppt_x"/>
                                          </p:val>
                                        </p:tav>
                                      </p:tavLst>
                                    </p:anim>
                                    <p:anim calcmode="lin" valueType="num">
                                      <p:cBhvr>
                                        <p:cTn id="14" dur="500" fill="hold"/>
                                        <p:tgtEl>
                                          <p:spTgt spid="16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69">
                                            <p:txEl>
                                              <p:pRg st="2" end="2"/>
                                            </p:txEl>
                                          </p:spTgt>
                                        </p:tgtEl>
                                        <p:attrNameLst>
                                          <p:attrName>style.visibility</p:attrName>
                                        </p:attrNameLst>
                                      </p:cBhvr>
                                      <p:to>
                                        <p:strVal val="visible"/>
                                      </p:to>
                                    </p:set>
                                    <p:animEffect transition="in" filter="fade">
                                      <p:cBhvr>
                                        <p:cTn id="19" dur="500"/>
                                        <p:tgtEl>
                                          <p:spTgt spid="169">
                                            <p:txEl>
                                              <p:pRg st="2" end="2"/>
                                            </p:txEl>
                                          </p:spTgt>
                                        </p:tgtEl>
                                      </p:cBhvr>
                                    </p:animEffect>
                                    <p:anim calcmode="lin" valueType="num">
                                      <p:cBhvr>
                                        <p:cTn id="20" dur="500" fill="hold"/>
                                        <p:tgtEl>
                                          <p:spTgt spid="169">
                                            <p:txEl>
                                              <p:pRg st="2" end="2"/>
                                            </p:txEl>
                                          </p:spTgt>
                                        </p:tgtEl>
                                        <p:attrNameLst>
                                          <p:attrName>ppt_x</p:attrName>
                                        </p:attrNameLst>
                                      </p:cBhvr>
                                      <p:tavLst>
                                        <p:tav tm="0">
                                          <p:val>
                                            <p:strVal val="#ppt_x"/>
                                          </p:val>
                                        </p:tav>
                                        <p:tav tm="100000">
                                          <p:val>
                                            <p:strVal val="#ppt_x"/>
                                          </p:val>
                                        </p:tav>
                                      </p:tavLst>
                                    </p:anim>
                                    <p:anim calcmode="lin" valueType="num">
                                      <p:cBhvr>
                                        <p:cTn id="21" dur="500" fill="hold"/>
                                        <p:tgtEl>
                                          <p:spTgt spid="16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169">
                                            <p:txEl>
                                              <p:pRg st="3" end="3"/>
                                            </p:txEl>
                                          </p:spTgt>
                                        </p:tgtEl>
                                        <p:attrNameLst>
                                          <p:attrName>style.visibility</p:attrName>
                                        </p:attrNameLst>
                                      </p:cBhvr>
                                      <p:to>
                                        <p:strVal val="visible"/>
                                      </p:to>
                                    </p:set>
                                    <p:animEffect transition="in" filter="wipe(down)">
                                      <p:cBhvr>
                                        <p:cTn id="26" dur="500"/>
                                        <p:tgtEl>
                                          <p:spTgt spid="169">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down)">
                                      <p:cBhvr>
                                        <p:cTn id="3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8652B-B439-4AB5-8773-417F1E05177E}"/>
              </a:ext>
            </a:extLst>
          </p:cNvPr>
          <p:cNvSpPr>
            <a:spLocks noGrp="1"/>
          </p:cNvSpPr>
          <p:nvPr>
            <p:ph type="title"/>
          </p:nvPr>
        </p:nvSpPr>
        <p:spPr>
          <a:xfrm>
            <a:off x="488271" y="149959"/>
            <a:ext cx="10990555" cy="597172"/>
          </a:xfrm>
        </p:spPr>
        <p:txBody>
          <a:bodyPr rtlCol="0">
            <a:noAutofit/>
          </a:bodyPr>
          <a:lstStyle/>
          <a:p>
            <a:pPr rtl="0"/>
            <a:r>
              <a:rPr lang="it-IT" sz="4000" b="1" i="1" cap="small" dirty="0"/>
              <a:t>Scelta del </a:t>
            </a:r>
            <a:r>
              <a:rPr lang="it-IT" sz="4000" b="1" i="1" cap="small" dirty="0" err="1"/>
              <a:t>webservice</a:t>
            </a:r>
            <a:r>
              <a:rPr lang="it-IT" sz="4000" b="1" i="1" cap="small" dirty="0"/>
              <a:t> per l’Object Storage</a:t>
            </a:r>
          </a:p>
        </p:txBody>
      </p:sp>
      <p:pic>
        <p:nvPicPr>
          <p:cNvPr id="10" name="Immagine 9">
            <a:extLst>
              <a:ext uri="{FF2B5EF4-FFF2-40B4-BE49-F238E27FC236}">
                <a16:creationId xmlns:a16="http://schemas.microsoft.com/office/drawing/2014/main" id="{FC568A22-278A-4B5A-9DAC-B8BB09EC29D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89567" y="947152"/>
            <a:ext cx="2562225" cy="1238409"/>
          </a:xfrm>
          <a:prstGeom prst="rect">
            <a:avLst/>
          </a:prstGeom>
          <a:effectLst>
            <a:glow rad="304800">
              <a:schemeClr val="tx2">
                <a:alpha val="94000"/>
              </a:schemeClr>
            </a:glow>
            <a:outerShdw blurRad="50800" dist="50800" dir="5400000" sx="1000" sy="1000" algn="ctr" rotWithShape="0">
              <a:srgbClr val="000000">
                <a:alpha val="43137"/>
              </a:srgbClr>
            </a:outerShdw>
            <a:reflection stA="45000" endPos="0" dist="50800" dir="5400000" sy="-100000" algn="bl" rotWithShape="0"/>
            <a:softEdge rad="0"/>
          </a:effectLst>
        </p:spPr>
      </p:pic>
      <p:pic>
        <p:nvPicPr>
          <p:cNvPr id="16" name="Segnaposto contenuto 15">
            <a:extLst>
              <a:ext uri="{FF2B5EF4-FFF2-40B4-BE49-F238E27FC236}">
                <a16:creationId xmlns:a16="http://schemas.microsoft.com/office/drawing/2014/main" id="{B3C4A74C-9E97-48CF-9EE9-E06AE84E90E8}"/>
              </a:ext>
            </a:extLst>
          </p:cNvPr>
          <p:cNvPicPr>
            <a:picLocks noGrp="1" noChangeAspect="1"/>
          </p:cNvPicPr>
          <p:nvPr>
            <p:ph idx="1"/>
          </p:nvPr>
        </p:nvPicPr>
        <p:blipFill>
          <a:blip r:embed="rId5"/>
          <a:srcRect/>
          <a:stretch/>
        </p:blipFill>
        <p:spPr>
          <a:xfrm>
            <a:off x="1659475" y="1945390"/>
            <a:ext cx="3727677" cy="1405753"/>
          </a:xfrm>
          <a:ln>
            <a:noFill/>
          </a:ln>
          <a:effectLst>
            <a:glow rad="50800">
              <a:schemeClr val="tx1">
                <a:lumMod val="85000"/>
              </a:schemeClr>
            </a:glow>
            <a:softEdge rad="0"/>
          </a:effectLst>
        </p:spPr>
      </p:pic>
      <p:sp>
        <p:nvSpPr>
          <p:cNvPr id="17" name="CasellaDiTesto 16">
            <a:extLst>
              <a:ext uri="{FF2B5EF4-FFF2-40B4-BE49-F238E27FC236}">
                <a16:creationId xmlns:a16="http://schemas.microsoft.com/office/drawing/2014/main" id="{CBB38824-FAE6-4F74-9E41-1BB13B0C73C8}"/>
              </a:ext>
            </a:extLst>
          </p:cNvPr>
          <p:cNvSpPr txBox="1"/>
          <p:nvPr/>
        </p:nvSpPr>
        <p:spPr>
          <a:xfrm>
            <a:off x="3971463" y="785886"/>
            <a:ext cx="7430970" cy="1477328"/>
          </a:xfrm>
          <a:prstGeom prst="rect">
            <a:avLst/>
          </a:prstGeom>
          <a:noFill/>
        </p:spPr>
        <p:txBody>
          <a:bodyPr wrap="square" rtlCol="0">
            <a:spAutoFit/>
          </a:bodyPr>
          <a:lstStyle/>
          <a:p>
            <a:r>
              <a:rPr lang="it-IT" dirty="0"/>
              <a:t>Vantaggi 		Piattaforma open source, possibilità di sfruttare le API e le macchine di </a:t>
            </a:r>
            <a:r>
              <a:rPr lang="it-IT" dirty="0" err="1"/>
              <a:t>ReCaS</a:t>
            </a:r>
            <a:r>
              <a:rPr lang="it-IT" dirty="0"/>
              <a:t> si trovano qui.</a:t>
            </a:r>
          </a:p>
          <a:p>
            <a:r>
              <a:rPr lang="it-IT" dirty="0"/>
              <a:t>Svantaggi		Senza una corretta implementazione ed automazione con orchestratori è facile rimanere ancorati nella particolare tecnologia. Altre soluzioni possono essere più integrabili ed automatizzate.</a:t>
            </a:r>
          </a:p>
        </p:txBody>
      </p:sp>
      <p:sp>
        <p:nvSpPr>
          <p:cNvPr id="18" name="CasellaDiTesto 17">
            <a:extLst>
              <a:ext uri="{FF2B5EF4-FFF2-40B4-BE49-F238E27FC236}">
                <a16:creationId xmlns:a16="http://schemas.microsoft.com/office/drawing/2014/main" id="{2CD2B4E1-3BA9-48DC-8042-5F4A7B16A446}"/>
              </a:ext>
            </a:extLst>
          </p:cNvPr>
          <p:cNvSpPr txBox="1"/>
          <p:nvPr/>
        </p:nvSpPr>
        <p:spPr>
          <a:xfrm>
            <a:off x="611726" y="2526361"/>
            <a:ext cx="11161173" cy="923330"/>
          </a:xfrm>
          <a:prstGeom prst="rect">
            <a:avLst/>
          </a:prstGeom>
          <a:noFill/>
        </p:spPr>
        <p:txBody>
          <a:bodyPr wrap="square" rtlCol="0">
            <a:spAutoFit/>
          </a:bodyPr>
          <a:lstStyle/>
          <a:p>
            <a:r>
              <a:rPr lang="it-IT" dirty="0"/>
              <a:t>Tramite il progetto 							si hanno a disposizione delle </a:t>
            </a:r>
            <a:r>
              <a:rPr lang="it-IT" dirty="0" err="1"/>
              <a:t>RESTful</a:t>
            </a:r>
            <a:r>
              <a:rPr lang="it-IT" dirty="0"/>
              <a:t> API che ci aiutano a gestire,</a:t>
            </a:r>
            <a:br>
              <a:rPr lang="it-IT" dirty="0"/>
            </a:br>
            <a:br>
              <a:rPr lang="it-IT" dirty="0"/>
            </a:br>
            <a:r>
              <a:rPr lang="it-IT" dirty="0"/>
              <a:t>accedere e modificare il contenuto dell’Object Storage. Ad esempio:</a:t>
            </a:r>
          </a:p>
        </p:txBody>
      </p:sp>
      <p:cxnSp>
        <p:nvCxnSpPr>
          <p:cNvPr id="4" name="Connettore 2 3">
            <a:extLst>
              <a:ext uri="{FF2B5EF4-FFF2-40B4-BE49-F238E27FC236}">
                <a16:creationId xmlns:a16="http://schemas.microsoft.com/office/drawing/2014/main" id="{E207195F-1A74-4F98-A3F9-F05C0A49A334}"/>
              </a:ext>
            </a:extLst>
          </p:cNvPr>
          <p:cNvCxnSpPr>
            <a:cxnSpLocks/>
          </p:cNvCxnSpPr>
          <p:nvPr/>
        </p:nvCxnSpPr>
        <p:spPr>
          <a:xfrm>
            <a:off x="5004063" y="985553"/>
            <a:ext cx="357353" cy="5226"/>
          </a:xfrm>
          <a:prstGeom prst="straightConnector1">
            <a:avLst/>
          </a:prstGeom>
          <a:ln w="38100">
            <a:solidFill>
              <a:schemeClr val="tx1"/>
            </a:solidFill>
            <a:tailEnd type="triangle"/>
          </a:ln>
        </p:spPr>
        <p:style>
          <a:lnRef idx="2">
            <a:schemeClr val="dk1"/>
          </a:lnRef>
          <a:fillRef idx="0">
            <a:schemeClr val="dk1"/>
          </a:fillRef>
          <a:effectRef idx="1">
            <a:schemeClr val="dk1"/>
          </a:effectRef>
          <a:fontRef idx="minor">
            <a:schemeClr val="tx1"/>
          </a:fontRef>
        </p:style>
      </p:cxnSp>
      <p:cxnSp>
        <p:nvCxnSpPr>
          <p:cNvPr id="15" name="Connettore 2 14">
            <a:extLst>
              <a:ext uri="{FF2B5EF4-FFF2-40B4-BE49-F238E27FC236}">
                <a16:creationId xmlns:a16="http://schemas.microsoft.com/office/drawing/2014/main" id="{36D0B600-803C-44F0-A1A1-891FF3A175A7}"/>
              </a:ext>
            </a:extLst>
          </p:cNvPr>
          <p:cNvCxnSpPr>
            <a:cxnSpLocks/>
          </p:cNvCxnSpPr>
          <p:nvPr/>
        </p:nvCxnSpPr>
        <p:spPr>
          <a:xfrm>
            <a:off x="5029799" y="1550149"/>
            <a:ext cx="357353" cy="5226"/>
          </a:xfrm>
          <a:prstGeom prst="straightConnector1">
            <a:avLst/>
          </a:prstGeom>
          <a:ln w="38100">
            <a:solidFill>
              <a:schemeClr val="tx1"/>
            </a:solidFill>
            <a:tailEnd type="triangle"/>
          </a:ln>
        </p:spPr>
        <p:style>
          <a:lnRef idx="2">
            <a:schemeClr val="dk1"/>
          </a:lnRef>
          <a:fillRef idx="0">
            <a:schemeClr val="dk1"/>
          </a:fillRef>
          <a:effectRef idx="1">
            <a:schemeClr val="dk1"/>
          </a:effectRef>
          <a:fontRef idx="minor">
            <a:schemeClr val="tx1"/>
          </a:fontRef>
        </p:style>
      </p:cxnSp>
      <p:sp>
        <p:nvSpPr>
          <p:cNvPr id="7" name="CasellaDiTesto 6">
            <a:extLst>
              <a:ext uri="{FF2B5EF4-FFF2-40B4-BE49-F238E27FC236}">
                <a16:creationId xmlns:a16="http://schemas.microsoft.com/office/drawing/2014/main" id="{0AC6994B-6363-4E32-8B74-50FE8751FF3C}"/>
              </a:ext>
            </a:extLst>
          </p:cNvPr>
          <p:cNvSpPr txBox="1"/>
          <p:nvPr/>
        </p:nvSpPr>
        <p:spPr>
          <a:xfrm>
            <a:off x="419101" y="3415638"/>
            <a:ext cx="11085850" cy="3332693"/>
          </a:xfrm>
          <a:prstGeom prst="roundRect">
            <a:avLst>
              <a:gd name="adj" fmla="val 7555"/>
            </a:avLst>
          </a:prstGeom>
          <a:gradFill flip="none" rotWithShape="1">
            <a:gsLst>
              <a:gs pos="0">
                <a:schemeClr val="bg2">
                  <a:lumMod val="21000"/>
                </a:schemeClr>
              </a:gs>
              <a:gs pos="50000">
                <a:schemeClr val="bg2">
                  <a:lumMod val="75000"/>
                  <a:alpha val="70000"/>
                </a:schemeClr>
              </a:gs>
              <a:gs pos="100000">
                <a:schemeClr val="bg1"/>
              </a:gs>
            </a:gsLst>
            <a:path path="circle">
              <a:fillToRect t="100000" r="100000"/>
            </a:path>
            <a:tileRect l="-100000" b="-100000"/>
          </a:gradFill>
        </p:spPr>
        <p:txBody>
          <a:bodyPr wrap="square" rtlCol="0">
            <a:spAutoFit/>
          </a:bodyPr>
          <a:lstStyle/>
          <a:p>
            <a:r>
              <a:rPr lang="it-IT" sz="1350" dirty="0">
                <a:latin typeface="Consolas" panose="020B0609020204030204" pitchFamily="49" charset="0"/>
              </a:rPr>
              <a:t># to </a:t>
            </a:r>
            <a:r>
              <a:rPr lang="it-IT" sz="1350" dirty="0" err="1">
                <a:latin typeface="Consolas" panose="020B0609020204030204" pitchFamily="49" charset="0"/>
              </a:rPr>
              <a:t>retrieve</a:t>
            </a:r>
            <a:r>
              <a:rPr lang="it-IT" sz="1350" dirty="0">
                <a:latin typeface="Consolas" panose="020B0609020204030204" pitchFamily="49" charset="0"/>
              </a:rPr>
              <a:t> information </a:t>
            </a:r>
            <a:r>
              <a:rPr lang="it-IT" sz="1350" dirty="0" err="1">
                <a:latin typeface="Consolas" panose="020B0609020204030204" pitchFamily="49" charset="0"/>
              </a:rPr>
              <a:t>about</a:t>
            </a:r>
            <a:r>
              <a:rPr lang="it-IT" sz="1350" dirty="0">
                <a:latin typeface="Consolas" panose="020B0609020204030204" pitchFamily="49" charset="0"/>
              </a:rPr>
              <a:t> the account (i.e. </a:t>
            </a:r>
            <a:r>
              <a:rPr lang="it-IT" sz="1350" dirty="0" err="1">
                <a:latin typeface="Consolas" panose="020B0609020204030204" pitchFamily="49" charset="0"/>
              </a:rPr>
              <a:t>tenant</a:t>
            </a:r>
            <a:r>
              <a:rPr lang="it-IT" sz="1350" dirty="0">
                <a:latin typeface="Consolas" panose="020B0609020204030204" pitchFamily="49" charset="0"/>
              </a:rPr>
              <a:t>):</a:t>
            </a:r>
          </a:p>
          <a:p>
            <a:r>
              <a:rPr lang="it-IT" sz="1350" dirty="0" err="1">
                <a:latin typeface="Consolas" panose="020B0609020204030204" pitchFamily="49" charset="0"/>
              </a:rPr>
              <a:t>curl</a:t>
            </a:r>
            <a:r>
              <a:rPr lang="it-IT" sz="1350" dirty="0">
                <a:latin typeface="Consolas" panose="020B0609020204030204" pitchFamily="49" charset="0"/>
              </a:rPr>
              <a:t> -i "$</a:t>
            </a:r>
            <a:r>
              <a:rPr lang="it-IT" sz="1350" dirty="0" err="1">
                <a:latin typeface="Consolas" panose="020B0609020204030204" pitchFamily="49" charset="0"/>
              </a:rPr>
              <a:t>OS_STORAGE_URL?format</a:t>
            </a:r>
            <a:r>
              <a:rPr lang="it-IT" sz="1350" dirty="0">
                <a:latin typeface="Consolas" panose="020B0609020204030204" pitchFamily="49" charset="0"/>
              </a:rPr>
              <a:t>=</a:t>
            </a:r>
            <a:r>
              <a:rPr lang="it-IT" sz="1350" dirty="0" err="1">
                <a:latin typeface="Consolas" panose="020B0609020204030204" pitchFamily="49" charset="0"/>
              </a:rPr>
              <a:t>json</a:t>
            </a:r>
            <a:r>
              <a:rPr lang="it-IT" sz="1350" dirty="0">
                <a:latin typeface="Consolas" panose="020B0609020204030204" pitchFamily="49" charset="0"/>
              </a:rPr>
              <a:t>" -X </a:t>
            </a:r>
            <a:r>
              <a:rPr lang="it-IT" sz="1350" b="1" dirty="0">
                <a:solidFill>
                  <a:schemeClr val="bg2"/>
                </a:solidFill>
                <a:highlight>
                  <a:srgbClr val="4DB2DD"/>
                </a:highlight>
                <a:latin typeface="Consolas" panose="020B0609020204030204" pitchFamily="49" charset="0"/>
              </a:rPr>
              <a:t>GET</a:t>
            </a:r>
            <a:r>
              <a:rPr lang="it-IT" sz="1350" dirty="0">
                <a:latin typeface="Consolas" panose="020B0609020204030204" pitchFamily="49" charset="0"/>
              </a:rPr>
              <a:t> -H "X-</a:t>
            </a:r>
            <a:r>
              <a:rPr lang="it-IT" sz="1350" dirty="0" err="1">
                <a:latin typeface="Consolas" panose="020B0609020204030204" pitchFamily="49" charset="0"/>
              </a:rPr>
              <a:t>Auth</a:t>
            </a:r>
            <a:r>
              <a:rPr lang="it-IT" sz="1350" dirty="0">
                <a:latin typeface="Consolas" panose="020B0609020204030204" pitchFamily="49" charset="0"/>
              </a:rPr>
              <a:t>-Token: $OS_TOKEN"</a:t>
            </a:r>
          </a:p>
          <a:p>
            <a:endParaRPr lang="it-IT" sz="1350" dirty="0">
              <a:latin typeface="Consolas" panose="020B0609020204030204" pitchFamily="49" charset="0"/>
            </a:endParaRPr>
          </a:p>
          <a:p>
            <a:r>
              <a:rPr lang="it-IT" sz="1350" dirty="0">
                <a:latin typeface="Consolas" panose="020B0609020204030204" pitchFamily="49" charset="0"/>
              </a:rPr>
              <a:t># to create a new container </a:t>
            </a:r>
            <a:r>
              <a:rPr lang="it-IT" sz="1350" dirty="0" err="1">
                <a:latin typeface="Consolas" panose="020B0609020204030204" pitchFamily="49" charset="0"/>
              </a:rPr>
              <a:t>called</a:t>
            </a:r>
            <a:r>
              <a:rPr lang="it-IT" sz="1350" dirty="0">
                <a:latin typeface="Consolas" panose="020B0609020204030204" pitchFamily="49" charset="0"/>
              </a:rPr>
              <a:t> CONTAINER-PROVA:</a:t>
            </a:r>
          </a:p>
          <a:p>
            <a:r>
              <a:rPr lang="it-IT" sz="1350" dirty="0" err="1">
                <a:latin typeface="Consolas" panose="020B0609020204030204" pitchFamily="49" charset="0"/>
              </a:rPr>
              <a:t>curl</a:t>
            </a:r>
            <a:r>
              <a:rPr lang="it-IT" sz="1350" dirty="0">
                <a:latin typeface="Consolas" panose="020B0609020204030204" pitchFamily="49" charset="0"/>
              </a:rPr>
              <a:t> -X </a:t>
            </a:r>
            <a:r>
              <a:rPr lang="it-IT" sz="1350" b="1" dirty="0">
                <a:solidFill>
                  <a:schemeClr val="bg2"/>
                </a:solidFill>
                <a:highlight>
                  <a:srgbClr val="F1D057"/>
                </a:highlight>
                <a:latin typeface="Consolas" panose="020B0609020204030204" pitchFamily="49" charset="0"/>
              </a:rPr>
              <a:t>PUT</a:t>
            </a:r>
            <a:r>
              <a:rPr lang="it-IT" sz="1350" dirty="0">
                <a:latin typeface="Consolas" panose="020B0609020204030204" pitchFamily="49" charset="0"/>
              </a:rPr>
              <a:t> -i "$OS_STORAGE_URL/</a:t>
            </a:r>
            <a:r>
              <a:rPr lang="it-IT" sz="1350" dirty="0" err="1">
                <a:latin typeface="Consolas" panose="020B0609020204030204" pitchFamily="49" charset="0"/>
              </a:rPr>
              <a:t>CONTAINER-PROVA?format</a:t>
            </a:r>
            <a:r>
              <a:rPr lang="it-IT" sz="1350" dirty="0">
                <a:latin typeface="Consolas" panose="020B0609020204030204" pitchFamily="49" charset="0"/>
              </a:rPr>
              <a:t>=</a:t>
            </a:r>
            <a:r>
              <a:rPr lang="it-IT" sz="1350" dirty="0" err="1">
                <a:latin typeface="Consolas" panose="020B0609020204030204" pitchFamily="49" charset="0"/>
              </a:rPr>
              <a:t>json</a:t>
            </a:r>
            <a:r>
              <a:rPr lang="it-IT" sz="1350" dirty="0">
                <a:latin typeface="Consolas" panose="020B0609020204030204" pitchFamily="49" charset="0"/>
              </a:rPr>
              <a:t>" -H "X-</a:t>
            </a:r>
            <a:r>
              <a:rPr lang="it-IT" sz="1350" dirty="0" err="1">
                <a:latin typeface="Consolas" panose="020B0609020204030204" pitchFamily="49" charset="0"/>
              </a:rPr>
              <a:t>Auth</a:t>
            </a:r>
            <a:r>
              <a:rPr lang="it-IT" sz="1350" dirty="0">
                <a:latin typeface="Consolas" panose="020B0609020204030204" pitchFamily="49" charset="0"/>
              </a:rPr>
              <a:t>-Token: $OS_TOKEN"</a:t>
            </a:r>
          </a:p>
          <a:p>
            <a:endParaRPr lang="it-IT" sz="1350" dirty="0">
              <a:latin typeface="Consolas" panose="020B0609020204030204" pitchFamily="49" charset="0"/>
            </a:endParaRPr>
          </a:p>
          <a:p>
            <a:r>
              <a:rPr lang="it-IT" sz="1350" dirty="0">
                <a:latin typeface="Consolas" panose="020B0609020204030204" pitchFamily="49" charset="0"/>
              </a:rPr>
              <a:t># to </a:t>
            </a:r>
            <a:r>
              <a:rPr lang="it-IT" sz="1350" dirty="0" err="1">
                <a:latin typeface="Consolas" panose="020B0609020204030204" pitchFamily="49" charset="0"/>
              </a:rPr>
              <a:t>get</a:t>
            </a:r>
            <a:r>
              <a:rPr lang="it-IT" sz="1350" dirty="0">
                <a:latin typeface="Consolas" panose="020B0609020204030204" pitchFamily="49" charset="0"/>
              </a:rPr>
              <a:t> the </a:t>
            </a:r>
            <a:r>
              <a:rPr lang="it-IT" sz="1350" dirty="0" err="1">
                <a:latin typeface="Consolas" panose="020B0609020204030204" pitchFamily="49" charset="0"/>
              </a:rPr>
              <a:t>object</a:t>
            </a:r>
            <a:r>
              <a:rPr lang="it-IT" sz="1350" dirty="0">
                <a:latin typeface="Consolas" panose="020B0609020204030204" pitchFamily="49" charset="0"/>
              </a:rPr>
              <a:t> </a:t>
            </a:r>
            <a:r>
              <a:rPr lang="it-IT" sz="1350" dirty="0" err="1">
                <a:latin typeface="Consolas" panose="020B0609020204030204" pitchFamily="49" charset="0"/>
              </a:rPr>
              <a:t>content</a:t>
            </a:r>
            <a:r>
              <a:rPr lang="it-IT" sz="1350" dirty="0">
                <a:latin typeface="Consolas" panose="020B0609020204030204" pitchFamily="49" charset="0"/>
              </a:rPr>
              <a:t> and metadata of the CONTAINER-PROVA container:</a:t>
            </a:r>
          </a:p>
          <a:p>
            <a:r>
              <a:rPr lang="it-IT" sz="1350" dirty="0" err="1">
                <a:latin typeface="Consolas" panose="020B0609020204030204" pitchFamily="49" charset="0"/>
              </a:rPr>
              <a:t>curl</a:t>
            </a:r>
            <a:r>
              <a:rPr lang="it-IT" sz="1350" dirty="0">
                <a:latin typeface="Consolas" panose="020B0609020204030204" pitchFamily="49" charset="0"/>
              </a:rPr>
              <a:t> -X </a:t>
            </a:r>
            <a:r>
              <a:rPr lang="it-IT" sz="1350" b="1" dirty="0">
                <a:solidFill>
                  <a:schemeClr val="bg2"/>
                </a:solidFill>
                <a:highlight>
                  <a:srgbClr val="4DB2DD"/>
                </a:highlight>
                <a:latin typeface="Consolas" panose="020B0609020204030204" pitchFamily="49" charset="0"/>
              </a:rPr>
              <a:t>GET</a:t>
            </a:r>
            <a:r>
              <a:rPr lang="it-IT" sz="1350" dirty="0">
                <a:latin typeface="Consolas" panose="020B0609020204030204" pitchFamily="49" charset="0"/>
              </a:rPr>
              <a:t> -i "$OS_STORAGE_URL/</a:t>
            </a:r>
            <a:r>
              <a:rPr lang="it-IT" sz="1350" dirty="0" err="1">
                <a:latin typeface="Consolas" panose="020B0609020204030204" pitchFamily="49" charset="0"/>
              </a:rPr>
              <a:t>CONTAINER-PROVA?format</a:t>
            </a:r>
            <a:r>
              <a:rPr lang="it-IT" sz="1350" dirty="0">
                <a:latin typeface="Consolas" panose="020B0609020204030204" pitchFamily="49" charset="0"/>
              </a:rPr>
              <a:t>=</a:t>
            </a:r>
            <a:r>
              <a:rPr lang="it-IT" sz="1350" dirty="0" err="1">
                <a:latin typeface="Consolas" panose="020B0609020204030204" pitchFamily="49" charset="0"/>
              </a:rPr>
              <a:t>json</a:t>
            </a:r>
            <a:r>
              <a:rPr lang="it-IT" sz="1350" dirty="0">
                <a:latin typeface="Consolas" panose="020B0609020204030204" pitchFamily="49" charset="0"/>
              </a:rPr>
              <a:t>" -H "X-</a:t>
            </a:r>
            <a:r>
              <a:rPr lang="it-IT" sz="1350" dirty="0" err="1">
                <a:latin typeface="Consolas" panose="020B0609020204030204" pitchFamily="49" charset="0"/>
              </a:rPr>
              <a:t>Auth</a:t>
            </a:r>
            <a:r>
              <a:rPr lang="it-IT" sz="1350" dirty="0">
                <a:latin typeface="Consolas" panose="020B0609020204030204" pitchFamily="49" charset="0"/>
              </a:rPr>
              <a:t>-Token: $OS_TOKEN"</a:t>
            </a:r>
          </a:p>
          <a:p>
            <a:endParaRPr lang="it-IT" sz="1350" dirty="0">
              <a:latin typeface="Consolas" panose="020B0609020204030204" pitchFamily="49" charset="0"/>
            </a:endParaRPr>
          </a:p>
          <a:p>
            <a:r>
              <a:rPr lang="it-IT" sz="1350" dirty="0">
                <a:latin typeface="Consolas" panose="020B0609020204030204" pitchFamily="49" charset="0"/>
              </a:rPr>
              <a:t># to upload the </a:t>
            </a:r>
            <a:r>
              <a:rPr lang="it-IT" sz="1350" dirty="0" err="1">
                <a:latin typeface="Consolas" panose="020B0609020204030204" pitchFamily="49" charset="0"/>
              </a:rPr>
              <a:t>local</a:t>
            </a:r>
            <a:r>
              <a:rPr lang="it-IT" sz="1350" dirty="0">
                <a:latin typeface="Consolas" panose="020B0609020204030204" pitchFamily="49" charset="0"/>
              </a:rPr>
              <a:t> file myfile.txt to the CONTAINER-PROVA container:</a:t>
            </a:r>
          </a:p>
          <a:p>
            <a:r>
              <a:rPr lang="it-IT" sz="1350" dirty="0" err="1">
                <a:latin typeface="Consolas" panose="020B0609020204030204" pitchFamily="49" charset="0"/>
              </a:rPr>
              <a:t>curl</a:t>
            </a:r>
            <a:r>
              <a:rPr lang="it-IT" sz="1350" dirty="0">
                <a:latin typeface="Consolas" panose="020B0609020204030204" pitchFamily="49" charset="0"/>
              </a:rPr>
              <a:t> -X </a:t>
            </a:r>
            <a:r>
              <a:rPr lang="it-IT" sz="1350" b="1" dirty="0">
                <a:solidFill>
                  <a:schemeClr val="bg2"/>
                </a:solidFill>
                <a:highlight>
                  <a:srgbClr val="F1D057"/>
                </a:highlight>
                <a:latin typeface="Consolas" panose="020B0609020204030204" pitchFamily="49" charset="0"/>
              </a:rPr>
              <a:t>PUT</a:t>
            </a:r>
            <a:r>
              <a:rPr lang="it-IT" sz="1350" dirty="0">
                <a:latin typeface="Consolas" panose="020B0609020204030204" pitchFamily="49" charset="0"/>
              </a:rPr>
              <a:t> -i "$OS_STORAGE_URL/CONTAINER-PROVA/myfile.txt" --data-</a:t>
            </a:r>
            <a:r>
              <a:rPr lang="it-IT" sz="1350" dirty="0" err="1">
                <a:latin typeface="Consolas" panose="020B0609020204030204" pitchFamily="49" charset="0"/>
              </a:rPr>
              <a:t>binary</a:t>
            </a:r>
            <a:r>
              <a:rPr lang="it-IT" sz="1350" dirty="0">
                <a:latin typeface="Consolas" panose="020B0609020204030204" pitchFamily="49" charset="0"/>
              </a:rPr>
              <a:t> @myfile.txt -H "Content-</a:t>
            </a:r>
            <a:r>
              <a:rPr lang="it-IT" sz="1350" dirty="0" err="1">
                <a:latin typeface="Consolas" panose="020B0609020204030204" pitchFamily="49" charset="0"/>
              </a:rPr>
              <a:t>Type</a:t>
            </a:r>
            <a:r>
              <a:rPr lang="it-IT" sz="1350" dirty="0">
                <a:latin typeface="Consolas" panose="020B0609020204030204" pitchFamily="49" charset="0"/>
              </a:rPr>
              <a:t>: text/html; </a:t>
            </a:r>
            <a:r>
              <a:rPr lang="it-IT" sz="1350" dirty="0" err="1">
                <a:latin typeface="Consolas" panose="020B0609020204030204" pitchFamily="49" charset="0"/>
              </a:rPr>
              <a:t>charset</a:t>
            </a:r>
            <a:r>
              <a:rPr lang="it-IT" sz="1350" dirty="0">
                <a:latin typeface="Consolas" panose="020B0609020204030204" pitchFamily="49" charset="0"/>
              </a:rPr>
              <a:t>=UTF-8" -H "X-</a:t>
            </a:r>
            <a:r>
              <a:rPr lang="it-IT" sz="1350" dirty="0" err="1">
                <a:latin typeface="Consolas" panose="020B0609020204030204" pitchFamily="49" charset="0"/>
              </a:rPr>
              <a:t>Auth</a:t>
            </a:r>
            <a:r>
              <a:rPr lang="it-IT" sz="1350" dirty="0">
                <a:latin typeface="Consolas" panose="020B0609020204030204" pitchFamily="49" charset="0"/>
              </a:rPr>
              <a:t>-Token: $OS_TOKEN«</a:t>
            </a:r>
          </a:p>
          <a:p>
            <a:endParaRPr lang="it-IT" sz="1350" dirty="0">
              <a:latin typeface="Consolas" panose="020B0609020204030204" pitchFamily="49" charset="0"/>
            </a:endParaRPr>
          </a:p>
          <a:p>
            <a:r>
              <a:rPr lang="it-IT" sz="1350" dirty="0">
                <a:latin typeface="Consolas" panose="020B0609020204030204" pitchFamily="49" charset="0"/>
              </a:rPr>
              <a:t># to delete myfile.txt from the CONTAINER-PROVA container:</a:t>
            </a:r>
          </a:p>
          <a:p>
            <a:r>
              <a:rPr lang="it-IT" sz="1350" dirty="0" err="1">
                <a:latin typeface="Consolas" panose="020B0609020204030204" pitchFamily="49" charset="0"/>
              </a:rPr>
              <a:t>curl</a:t>
            </a:r>
            <a:r>
              <a:rPr lang="it-IT" sz="1350" dirty="0">
                <a:latin typeface="Consolas" panose="020B0609020204030204" pitchFamily="49" charset="0"/>
              </a:rPr>
              <a:t> -X </a:t>
            </a:r>
            <a:r>
              <a:rPr lang="it-IT" sz="1350" b="1" dirty="0">
                <a:highlight>
                  <a:srgbClr val="FF0000"/>
                </a:highlight>
                <a:latin typeface="Consolas" panose="020B0609020204030204" pitchFamily="49" charset="0"/>
              </a:rPr>
              <a:t>DELETE</a:t>
            </a:r>
            <a:r>
              <a:rPr lang="it-IT" sz="1350" dirty="0">
                <a:latin typeface="Consolas" panose="020B0609020204030204" pitchFamily="49" charset="0"/>
              </a:rPr>
              <a:t> -i "$OS_STORAGE_URL/CONTAINER-PROVA/myfile.txt" -H "X-</a:t>
            </a:r>
            <a:r>
              <a:rPr lang="it-IT" sz="1350" dirty="0" err="1">
                <a:latin typeface="Consolas" panose="020B0609020204030204" pitchFamily="49" charset="0"/>
              </a:rPr>
              <a:t>Auth</a:t>
            </a:r>
            <a:r>
              <a:rPr lang="it-IT" sz="1350" dirty="0">
                <a:latin typeface="Consolas" panose="020B0609020204030204" pitchFamily="49" charset="0"/>
              </a:rPr>
              <a:t>-Token: $OS_TOKEN"</a:t>
            </a:r>
          </a:p>
        </p:txBody>
      </p:sp>
    </p:spTree>
    <p:extLst>
      <p:ext uri="{BB962C8B-B14F-4D97-AF65-F5344CB8AC3E}">
        <p14:creationId xmlns:p14="http://schemas.microsoft.com/office/powerpoint/2010/main" val="1429390259"/>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75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17">
                                            <p:txEl>
                                              <p:pRg st="0" end="0"/>
                                            </p:txEl>
                                          </p:spTgt>
                                        </p:tgtEl>
                                        <p:attrNameLst>
                                          <p:attrName>style.visibility</p:attrName>
                                        </p:attrNameLst>
                                      </p:cBhvr>
                                      <p:to>
                                        <p:strVal val="visible"/>
                                      </p:to>
                                    </p:set>
                                    <p:anim calcmode="lin" valueType="num">
                                      <p:cBhvr>
                                        <p:cTn id="12" dur="1000" fill="hold"/>
                                        <p:tgtEl>
                                          <p:spTgt spid="17">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17">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17">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17">
                                            <p:txEl>
                                              <p:pRg st="0" end="0"/>
                                            </p:txEl>
                                          </p:spTgt>
                                        </p:tgtEl>
                                      </p:cBhvr>
                                    </p:animEffect>
                                  </p:childTnLst>
                                </p:cTn>
                              </p:par>
                              <p:par>
                                <p:cTn id="16" presetID="31"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1000" fill="hold"/>
                                        <p:tgtEl>
                                          <p:spTgt spid="4"/>
                                        </p:tgtEl>
                                        <p:attrNameLst>
                                          <p:attrName>ppt_w</p:attrName>
                                        </p:attrNameLst>
                                      </p:cBhvr>
                                      <p:tavLst>
                                        <p:tav tm="0">
                                          <p:val>
                                            <p:fltVal val="0"/>
                                          </p:val>
                                        </p:tav>
                                        <p:tav tm="100000">
                                          <p:val>
                                            <p:strVal val="#ppt_w"/>
                                          </p:val>
                                        </p:tav>
                                      </p:tavLst>
                                    </p:anim>
                                    <p:anim calcmode="lin" valueType="num">
                                      <p:cBhvr>
                                        <p:cTn id="19" dur="1000" fill="hold"/>
                                        <p:tgtEl>
                                          <p:spTgt spid="4"/>
                                        </p:tgtEl>
                                        <p:attrNameLst>
                                          <p:attrName>ppt_h</p:attrName>
                                        </p:attrNameLst>
                                      </p:cBhvr>
                                      <p:tavLst>
                                        <p:tav tm="0">
                                          <p:val>
                                            <p:fltVal val="0"/>
                                          </p:val>
                                        </p:tav>
                                        <p:tav tm="100000">
                                          <p:val>
                                            <p:strVal val="#ppt_h"/>
                                          </p:val>
                                        </p:tav>
                                      </p:tavLst>
                                    </p:anim>
                                    <p:anim calcmode="lin" valueType="num">
                                      <p:cBhvr>
                                        <p:cTn id="20" dur="1000" fill="hold"/>
                                        <p:tgtEl>
                                          <p:spTgt spid="4"/>
                                        </p:tgtEl>
                                        <p:attrNameLst>
                                          <p:attrName>style.rotation</p:attrName>
                                        </p:attrNameLst>
                                      </p:cBhvr>
                                      <p:tavLst>
                                        <p:tav tm="0">
                                          <p:val>
                                            <p:fltVal val="90"/>
                                          </p:val>
                                        </p:tav>
                                        <p:tav tm="100000">
                                          <p:val>
                                            <p:fltVal val="0"/>
                                          </p:val>
                                        </p:tav>
                                      </p:tavLst>
                                    </p:anim>
                                    <p:animEffect transition="in" filter="fade">
                                      <p:cBhvr>
                                        <p:cTn id="21" dur="10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31" presetClass="entr" presetSubtype="0" fill="hold" nodeType="clickEffect">
                                  <p:stCondLst>
                                    <p:cond delay="0"/>
                                  </p:stCondLst>
                                  <p:childTnLst>
                                    <p:set>
                                      <p:cBhvr>
                                        <p:cTn id="25" dur="1" fill="hold">
                                          <p:stCondLst>
                                            <p:cond delay="0"/>
                                          </p:stCondLst>
                                        </p:cTn>
                                        <p:tgtEl>
                                          <p:spTgt spid="17">
                                            <p:txEl>
                                              <p:pRg st="1" end="1"/>
                                            </p:txEl>
                                          </p:spTgt>
                                        </p:tgtEl>
                                        <p:attrNameLst>
                                          <p:attrName>style.visibility</p:attrName>
                                        </p:attrNameLst>
                                      </p:cBhvr>
                                      <p:to>
                                        <p:strVal val="visible"/>
                                      </p:to>
                                    </p:set>
                                    <p:anim calcmode="lin" valueType="num">
                                      <p:cBhvr>
                                        <p:cTn id="26" dur="1000" fill="hold"/>
                                        <p:tgtEl>
                                          <p:spTgt spid="17">
                                            <p:txEl>
                                              <p:pRg st="1" end="1"/>
                                            </p:txEl>
                                          </p:spTgt>
                                        </p:tgtEl>
                                        <p:attrNameLst>
                                          <p:attrName>ppt_w</p:attrName>
                                        </p:attrNameLst>
                                      </p:cBhvr>
                                      <p:tavLst>
                                        <p:tav tm="0">
                                          <p:val>
                                            <p:fltVal val="0"/>
                                          </p:val>
                                        </p:tav>
                                        <p:tav tm="100000">
                                          <p:val>
                                            <p:strVal val="#ppt_w"/>
                                          </p:val>
                                        </p:tav>
                                      </p:tavLst>
                                    </p:anim>
                                    <p:anim calcmode="lin" valueType="num">
                                      <p:cBhvr>
                                        <p:cTn id="27" dur="1000" fill="hold"/>
                                        <p:tgtEl>
                                          <p:spTgt spid="17">
                                            <p:txEl>
                                              <p:pRg st="1" end="1"/>
                                            </p:txEl>
                                          </p:spTgt>
                                        </p:tgtEl>
                                        <p:attrNameLst>
                                          <p:attrName>ppt_h</p:attrName>
                                        </p:attrNameLst>
                                      </p:cBhvr>
                                      <p:tavLst>
                                        <p:tav tm="0">
                                          <p:val>
                                            <p:fltVal val="0"/>
                                          </p:val>
                                        </p:tav>
                                        <p:tav tm="100000">
                                          <p:val>
                                            <p:strVal val="#ppt_h"/>
                                          </p:val>
                                        </p:tav>
                                      </p:tavLst>
                                    </p:anim>
                                    <p:anim calcmode="lin" valueType="num">
                                      <p:cBhvr>
                                        <p:cTn id="28" dur="1000" fill="hold"/>
                                        <p:tgtEl>
                                          <p:spTgt spid="17">
                                            <p:txEl>
                                              <p:pRg st="1" end="1"/>
                                            </p:txEl>
                                          </p:spTgt>
                                        </p:tgtEl>
                                        <p:attrNameLst>
                                          <p:attrName>style.rotation</p:attrName>
                                        </p:attrNameLst>
                                      </p:cBhvr>
                                      <p:tavLst>
                                        <p:tav tm="0">
                                          <p:val>
                                            <p:fltVal val="90"/>
                                          </p:val>
                                        </p:tav>
                                        <p:tav tm="100000">
                                          <p:val>
                                            <p:fltVal val="0"/>
                                          </p:val>
                                        </p:tav>
                                      </p:tavLst>
                                    </p:anim>
                                    <p:animEffect transition="in" filter="fade">
                                      <p:cBhvr>
                                        <p:cTn id="29" dur="1000"/>
                                        <p:tgtEl>
                                          <p:spTgt spid="17">
                                            <p:txEl>
                                              <p:pRg st="1" end="1"/>
                                            </p:txEl>
                                          </p:spTgt>
                                        </p:tgtEl>
                                      </p:cBhvr>
                                    </p:animEffect>
                                  </p:childTnLst>
                                </p:cTn>
                              </p:par>
                              <p:par>
                                <p:cTn id="30" presetID="31" presetClass="entr" presetSubtype="0"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p:cTn id="32" dur="1000" fill="hold"/>
                                        <p:tgtEl>
                                          <p:spTgt spid="15"/>
                                        </p:tgtEl>
                                        <p:attrNameLst>
                                          <p:attrName>ppt_w</p:attrName>
                                        </p:attrNameLst>
                                      </p:cBhvr>
                                      <p:tavLst>
                                        <p:tav tm="0">
                                          <p:val>
                                            <p:fltVal val="0"/>
                                          </p:val>
                                        </p:tav>
                                        <p:tav tm="100000">
                                          <p:val>
                                            <p:strVal val="#ppt_w"/>
                                          </p:val>
                                        </p:tav>
                                      </p:tavLst>
                                    </p:anim>
                                    <p:anim calcmode="lin" valueType="num">
                                      <p:cBhvr>
                                        <p:cTn id="33" dur="1000" fill="hold"/>
                                        <p:tgtEl>
                                          <p:spTgt spid="15"/>
                                        </p:tgtEl>
                                        <p:attrNameLst>
                                          <p:attrName>ppt_h</p:attrName>
                                        </p:attrNameLst>
                                      </p:cBhvr>
                                      <p:tavLst>
                                        <p:tav tm="0">
                                          <p:val>
                                            <p:fltVal val="0"/>
                                          </p:val>
                                        </p:tav>
                                        <p:tav tm="100000">
                                          <p:val>
                                            <p:strVal val="#ppt_h"/>
                                          </p:val>
                                        </p:tav>
                                      </p:tavLst>
                                    </p:anim>
                                    <p:anim calcmode="lin" valueType="num">
                                      <p:cBhvr>
                                        <p:cTn id="34" dur="1000" fill="hold"/>
                                        <p:tgtEl>
                                          <p:spTgt spid="15"/>
                                        </p:tgtEl>
                                        <p:attrNameLst>
                                          <p:attrName>style.rotation</p:attrName>
                                        </p:attrNameLst>
                                      </p:cBhvr>
                                      <p:tavLst>
                                        <p:tav tm="0">
                                          <p:val>
                                            <p:fltVal val="90"/>
                                          </p:val>
                                        </p:tav>
                                        <p:tav tm="100000">
                                          <p:val>
                                            <p:fltVal val="0"/>
                                          </p:val>
                                        </p:tav>
                                      </p:tavLst>
                                    </p:anim>
                                    <p:animEffect transition="in" filter="fade">
                                      <p:cBhvr>
                                        <p:cTn id="35" dur="1000"/>
                                        <p:tgtEl>
                                          <p:spTgt spid="15"/>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randombar(horizontal)">
                                      <p:cBhvr>
                                        <p:cTn id="40" dur="500"/>
                                        <p:tgtEl>
                                          <p:spTgt spid="18"/>
                                        </p:tgtEl>
                                      </p:cBhvr>
                                    </p:animEffect>
                                  </p:childTnLst>
                                </p:cTn>
                              </p:par>
                              <p:par>
                                <p:cTn id="41" presetID="14" presetClass="entr" presetSubtype="10"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randombar(horizontal)">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26" presetClass="entr" presetSubtype="0"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down)">
                                      <p:cBhvr>
                                        <p:cTn id="48" dur="507">
                                          <p:stCondLst>
                                            <p:cond delay="0"/>
                                          </p:stCondLst>
                                        </p:cTn>
                                        <p:tgtEl>
                                          <p:spTgt spid="7"/>
                                        </p:tgtEl>
                                      </p:cBhvr>
                                    </p:animEffect>
                                    <p:anim calcmode="lin" valueType="num">
                                      <p:cBhvr>
                                        <p:cTn id="49" dur="1594"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50" dur="581"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51" dur="581" tmFilter="0, 0; 0.125,0.2665; 0.25,0.4; 0.375,0.465; 0.5,0.5;  0.625,0.535; 0.75,0.6; 0.875,0.7335; 1,1">
                                          <p:stCondLst>
                                            <p:cond delay="581"/>
                                          </p:stCondLst>
                                        </p:cTn>
                                        <p:tgtEl>
                                          <p:spTgt spid="7"/>
                                        </p:tgtEl>
                                        <p:attrNameLst>
                                          <p:attrName>ppt_y</p:attrName>
                                        </p:attrNameLst>
                                      </p:cBhvr>
                                      <p:tavLst>
                                        <p:tav tm="0" fmla="#ppt_y-sin(pi*$)/9">
                                          <p:val>
                                            <p:fltVal val="0"/>
                                          </p:val>
                                        </p:tav>
                                        <p:tav tm="100000">
                                          <p:val>
                                            <p:fltVal val="1"/>
                                          </p:val>
                                        </p:tav>
                                      </p:tavLst>
                                    </p:anim>
                                    <p:anim calcmode="lin" valueType="num">
                                      <p:cBhvr>
                                        <p:cTn id="52" dur="290" tmFilter="0, 0; 0.125,0.2665; 0.25,0.4; 0.375,0.465; 0.5,0.5;  0.625,0.535; 0.75,0.6; 0.875,0.7335; 1,1">
                                          <p:stCondLst>
                                            <p:cond delay="1159"/>
                                          </p:stCondLst>
                                        </p:cTn>
                                        <p:tgtEl>
                                          <p:spTgt spid="7"/>
                                        </p:tgtEl>
                                        <p:attrNameLst>
                                          <p:attrName>ppt_y</p:attrName>
                                        </p:attrNameLst>
                                      </p:cBhvr>
                                      <p:tavLst>
                                        <p:tav tm="0" fmla="#ppt_y-sin(pi*$)/27">
                                          <p:val>
                                            <p:fltVal val="0"/>
                                          </p:val>
                                        </p:tav>
                                        <p:tav tm="100000">
                                          <p:val>
                                            <p:fltVal val="1"/>
                                          </p:val>
                                        </p:tav>
                                      </p:tavLst>
                                    </p:anim>
                                    <p:anim calcmode="lin" valueType="num">
                                      <p:cBhvr>
                                        <p:cTn id="53" dur="144" tmFilter="0, 0; 0.125,0.2665; 0.25,0.4; 0.375,0.465; 0.5,0.5;  0.625,0.535; 0.75,0.6; 0.875,0.7335; 1,1">
                                          <p:stCondLst>
                                            <p:cond delay="1449"/>
                                          </p:stCondLst>
                                        </p:cTn>
                                        <p:tgtEl>
                                          <p:spTgt spid="7"/>
                                        </p:tgtEl>
                                        <p:attrNameLst>
                                          <p:attrName>ppt_y</p:attrName>
                                        </p:attrNameLst>
                                      </p:cBhvr>
                                      <p:tavLst>
                                        <p:tav tm="0" fmla="#ppt_y-sin(pi*$)/81">
                                          <p:val>
                                            <p:fltVal val="0"/>
                                          </p:val>
                                        </p:tav>
                                        <p:tav tm="100000">
                                          <p:val>
                                            <p:fltVal val="1"/>
                                          </p:val>
                                        </p:tav>
                                      </p:tavLst>
                                    </p:anim>
                                    <p:animScale>
                                      <p:cBhvr>
                                        <p:cTn id="54" dur="23">
                                          <p:stCondLst>
                                            <p:cond delay="569"/>
                                          </p:stCondLst>
                                        </p:cTn>
                                        <p:tgtEl>
                                          <p:spTgt spid="7"/>
                                        </p:tgtEl>
                                      </p:cBhvr>
                                      <p:to x="100000" y="60000"/>
                                    </p:animScale>
                                    <p:animScale>
                                      <p:cBhvr>
                                        <p:cTn id="55" dur="145" decel="50000">
                                          <p:stCondLst>
                                            <p:cond delay="592"/>
                                          </p:stCondLst>
                                        </p:cTn>
                                        <p:tgtEl>
                                          <p:spTgt spid="7"/>
                                        </p:tgtEl>
                                      </p:cBhvr>
                                      <p:to x="100000" y="100000"/>
                                    </p:animScale>
                                    <p:animScale>
                                      <p:cBhvr>
                                        <p:cTn id="56" dur="23">
                                          <p:stCondLst>
                                            <p:cond delay="1148"/>
                                          </p:stCondLst>
                                        </p:cTn>
                                        <p:tgtEl>
                                          <p:spTgt spid="7"/>
                                        </p:tgtEl>
                                      </p:cBhvr>
                                      <p:to x="100000" y="80000"/>
                                    </p:animScale>
                                    <p:animScale>
                                      <p:cBhvr>
                                        <p:cTn id="57" dur="145" decel="50000">
                                          <p:stCondLst>
                                            <p:cond delay="1171"/>
                                          </p:stCondLst>
                                        </p:cTn>
                                        <p:tgtEl>
                                          <p:spTgt spid="7"/>
                                        </p:tgtEl>
                                      </p:cBhvr>
                                      <p:to x="100000" y="100000"/>
                                    </p:animScale>
                                    <p:animScale>
                                      <p:cBhvr>
                                        <p:cTn id="58" dur="23">
                                          <p:stCondLst>
                                            <p:cond delay="1437"/>
                                          </p:stCondLst>
                                        </p:cTn>
                                        <p:tgtEl>
                                          <p:spTgt spid="7"/>
                                        </p:tgtEl>
                                      </p:cBhvr>
                                      <p:to x="100000" y="90000"/>
                                    </p:animScale>
                                    <p:animScale>
                                      <p:cBhvr>
                                        <p:cTn id="59" dur="145" decel="50000">
                                          <p:stCondLst>
                                            <p:cond delay="1459"/>
                                          </p:stCondLst>
                                        </p:cTn>
                                        <p:tgtEl>
                                          <p:spTgt spid="7"/>
                                        </p:tgtEl>
                                      </p:cBhvr>
                                      <p:to x="100000" y="100000"/>
                                    </p:animScale>
                                    <p:animScale>
                                      <p:cBhvr>
                                        <p:cTn id="60" dur="23">
                                          <p:stCondLst>
                                            <p:cond delay="1582"/>
                                          </p:stCondLst>
                                        </p:cTn>
                                        <p:tgtEl>
                                          <p:spTgt spid="7"/>
                                        </p:tgtEl>
                                      </p:cBhvr>
                                      <p:to x="100000" y="95000"/>
                                    </p:animScale>
                                    <p:animScale>
                                      <p:cBhvr>
                                        <p:cTn id="61" dur="145" decel="50000">
                                          <p:stCondLst>
                                            <p:cond delay="1605"/>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B8282DC1-70B4-494D-8DC0-D5AFAE7F207D}"/>
              </a:ext>
            </a:extLst>
          </p:cNvPr>
          <p:cNvSpPr txBox="1"/>
          <p:nvPr/>
        </p:nvSpPr>
        <p:spPr>
          <a:xfrm>
            <a:off x="1127368" y="411758"/>
            <a:ext cx="11270279" cy="646331"/>
          </a:xfrm>
          <a:prstGeom prst="rect">
            <a:avLst/>
          </a:prstGeom>
          <a:noFill/>
        </p:spPr>
        <p:txBody>
          <a:bodyPr wrap="square" rtlCol="0">
            <a:spAutoFit/>
          </a:bodyPr>
          <a:lstStyle/>
          <a:p>
            <a:r>
              <a:rPr lang="it-IT" dirty="0"/>
              <a:t>Queste API sono state implementate nella libreria Python </a:t>
            </a:r>
            <a:r>
              <a:rPr lang="it-IT" dirty="0" err="1">
                <a:latin typeface="Consolas" panose="020B0609020204030204" pitchFamily="49" charset="0"/>
              </a:rPr>
              <a:t>swiftclient</a:t>
            </a:r>
            <a:r>
              <a:rPr lang="it-IT" dirty="0"/>
              <a:t> come si può notare da qui:</a:t>
            </a:r>
            <a:endParaRPr lang="it-IT" dirty="0">
              <a:latin typeface="Consolas" panose="020B0609020204030204" pitchFamily="49" charset="0"/>
            </a:endParaRPr>
          </a:p>
          <a:p>
            <a:endParaRPr lang="it-IT" dirty="0"/>
          </a:p>
        </p:txBody>
      </p:sp>
      <p:pic>
        <p:nvPicPr>
          <p:cNvPr id="8" name="Immagine 7">
            <a:extLst>
              <a:ext uri="{FF2B5EF4-FFF2-40B4-BE49-F238E27FC236}">
                <a16:creationId xmlns:a16="http://schemas.microsoft.com/office/drawing/2014/main" id="{C37F6A58-9810-453E-898A-3BA24A7BA79A}"/>
              </a:ext>
            </a:extLst>
          </p:cNvPr>
          <p:cNvPicPr>
            <a:picLocks noChangeAspect="1"/>
          </p:cNvPicPr>
          <p:nvPr/>
        </p:nvPicPr>
        <p:blipFill rotWithShape="1">
          <a:blip r:embed="rId2"/>
          <a:srcRect t="5844" b="4909"/>
          <a:stretch/>
        </p:blipFill>
        <p:spPr>
          <a:xfrm>
            <a:off x="218185" y="965542"/>
            <a:ext cx="5385940" cy="2042254"/>
          </a:xfrm>
          <a:prstGeom prst="rect">
            <a:avLst/>
          </a:prstGeom>
        </p:spPr>
      </p:pic>
      <p:pic>
        <p:nvPicPr>
          <p:cNvPr id="14" name="Immagine 13">
            <a:extLst>
              <a:ext uri="{FF2B5EF4-FFF2-40B4-BE49-F238E27FC236}">
                <a16:creationId xmlns:a16="http://schemas.microsoft.com/office/drawing/2014/main" id="{340C6CA4-E298-43A9-8D9A-E9858265C277}"/>
              </a:ext>
            </a:extLst>
          </p:cNvPr>
          <p:cNvPicPr>
            <a:picLocks noChangeAspect="1"/>
          </p:cNvPicPr>
          <p:nvPr/>
        </p:nvPicPr>
        <p:blipFill rotWithShape="1">
          <a:blip r:embed="rId3"/>
          <a:srcRect t="1505"/>
          <a:stretch/>
        </p:blipFill>
        <p:spPr>
          <a:xfrm>
            <a:off x="5720226" y="956017"/>
            <a:ext cx="6292632" cy="5490225"/>
          </a:xfrm>
          <a:prstGeom prst="rect">
            <a:avLst/>
          </a:prstGeom>
        </p:spPr>
      </p:pic>
      <p:pic>
        <p:nvPicPr>
          <p:cNvPr id="16" name="Immagine 15">
            <a:extLst>
              <a:ext uri="{FF2B5EF4-FFF2-40B4-BE49-F238E27FC236}">
                <a16:creationId xmlns:a16="http://schemas.microsoft.com/office/drawing/2014/main" id="{BD11E644-019F-4555-AC64-52CC72B00FDB}"/>
              </a:ext>
            </a:extLst>
          </p:cNvPr>
          <p:cNvPicPr>
            <a:picLocks noChangeAspect="1"/>
          </p:cNvPicPr>
          <p:nvPr/>
        </p:nvPicPr>
        <p:blipFill rotWithShape="1">
          <a:blip r:embed="rId4"/>
          <a:srcRect l="3536" b="3968"/>
          <a:stretch/>
        </p:blipFill>
        <p:spPr>
          <a:xfrm>
            <a:off x="218185" y="3128290"/>
            <a:ext cx="5385940" cy="3317952"/>
          </a:xfrm>
          <a:prstGeom prst="rect">
            <a:avLst/>
          </a:prstGeom>
        </p:spPr>
      </p:pic>
    </p:spTree>
    <p:extLst>
      <p:ext uri="{BB962C8B-B14F-4D97-AF65-F5344CB8AC3E}">
        <p14:creationId xmlns:p14="http://schemas.microsoft.com/office/powerpoint/2010/main" val="98963984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asellaDiTesto 11">
            <a:extLst>
              <a:ext uri="{FF2B5EF4-FFF2-40B4-BE49-F238E27FC236}">
                <a16:creationId xmlns:a16="http://schemas.microsoft.com/office/drawing/2014/main" id="{70E9A777-B83E-4F4C-A8C1-993FF33ED1DF}"/>
              </a:ext>
            </a:extLst>
          </p:cNvPr>
          <p:cNvSpPr txBox="1"/>
          <p:nvPr/>
        </p:nvSpPr>
        <p:spPr>
          <a:xfrm>
            <a:off x="504825" y="304670"/>
            <a:ext cx="11106150" cy="2308324"/>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t>Per non dipendere troppo dall’infrastruttura (magari oggi uso Swift, domani uso S3) ho bisogno di un </a:t>
            </a:r>
            <a:r>
              <a:rPr kumimoji="0" lang="it-IT" sz="1800" b="0" i="1" u="none" strike="noStrike" kern="1200" cap="none" spc="0" normalizeH="0" baseline="0" noProof="0" dirty="0" err="1">
                <a:ln>
                  <a:noFill/>
                </a:ln>
                <a:solidFill>
                  <a:prstClr val="white"/>
                </a:solidFill>
                <a:effectLst/>
                <a:uLnTx/>
                <a:uFillTx/>
                <a:latin typeface="Calibri" panose="020F0502020204030204"/>
                <a:ea typeface="+mn-ea"/>
                <a:cs typeface="+mn-cs"/>
              </a:rPr>
              <a:t>adaptor</a:t>
            </a:r>
            <a: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t> che mi disaccoppi le query/modifiche dal particolare </a:t>
            </a:r>
            <a:r>
              <a:rPr kumimoji="0" lang="it-IT" sz="1800" b="0" i="0" u="none" strike="noStrike" kern="1200" cap="none" spc="0" normalizeH="0" baseline="0" noProof="0" dirty="0" err="1">
                <a:ln>
                  <a:noFill/>
                </a:ln>
                <a:solidFill>
                  <a:prstClr val="white"/>
                </a:solidFill>
                <a:effectLst/>
                <a:uLnTx/>
                <a:uFillTx/>
                <a:latin typeface="Calibri" panose="020F0502020204030204"/>
                <a:ea typeface="+mn-ea"/>
                <a:cs typeface="+mn-cs"/>
              </a:rPr>
              <a:t>microservizio</a:t>
            </a:r>
            <a:r>
              <a:rPr kumimoji="0" lang="it-IT" sz="1800" b="0" i="0" u="none" strike="noStrike" kern="1200" cap="none" spc="0" normalizeH="0" baseline="0" noProof="0" dirty="0">
                <a:ln>
                  <a:noFill/>
                </a:ln>
                <a:solidFill>
                  <a:prstClr val="white"/>
                </a:solidFill>
                <a:effectLst/>
                <a:uLnTx/>
                <a:uFillTx/>
                <a:latin typeface="Calibri" panose="020F0502020204030204"/>
                <a:ea typeface="+mn-ea"/>
                <a:cs typeface="+mn-cs"/>
              </a:rPr>
              <a:t> scelto per l’Object Storage.</a:t>
            </a:r>
          </a:p>
          <a:p>
            <a:pPr marL="0" marR="0" lvl="0" indent="0" algn="l" defTabSz="457200" rtl="0" eaLnBrk="1" fontAlgn="auto" latinLnBrk="0" hangingPunct="1">
              <a:lnSpc>
                <a:spcPct val="100000"/>
              </a:lnSpc>
              <a:spcBef>
                <a:spcPts val="0"/>
              </a:spcBef>
              <a:spcAft>
                <a:spcPts val="0"/>
              </a:spcAft>
              <a:buClrTx/>
              <a:buSzTx/>
              <a:buFontTx/>
              <a:buNone/>
              <a:tabLst/>
              <a:defRPr/>
            </a:pPr>
            <a:r>
              <a:rPr lang="it-IT" dirty="0">
                <a:solidFill>
                  <a:prstClr val="white"/>
                </a:solidFill>
                <a:latin typeface="Calibri" panose="020F0502020204030204"/>
              </a:rPr>
              <a:t>Abbiamo bisogno di due adattatori:</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dirty="0" err="1">
                <a:ln>
                  <a:noFill/>
                </a:ln>
                <a:solidFill>
                  <a:prstClr val="white"/>
                </a:solidFill>
                <a:effectLst/>
                <a:uLnTx/>
                <a:uFillTx/>
                <a:latin typeface="Consolas" panose="020B0609020204030204" pitchFamily="49" charset="0"/>
              </a:rPr>
              <a:t>swift</a:t>
            </a:r>
            <a:r>
              <a:rPr lang="it-IT" dirty="0">
                <a:solidFill>
                  <a:prstClr val="white"/>
                </a:solidFill>
                <a:latin typeface="Consolas" panose="020B0609020204030204" pitchFamily="49" charset="0"/>
              </a:rPr>
              <a:t>_adaptor.py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800" b="0" i="0" u="none" strike="noStrike" kern="1200" cap="none" spc="0" normalizeH="0" baseline="0" noProof="0" dirty="0" err="1">
                <a:ln>
                  <a:noFill/>
                </a:ln>
                <a:solidFill>
                  <a:prstClr val="white"/>
                </a:solidFill>
                <a:effectLst/>
                <a:uLnTx/>
                <a:uFillTx/>
                <a:latin typeface="Consolas" panose="020B0609020204030204" pitchFamily="49" charset="0"/>
              </a:rPr>
              <a:t>Datab</a:t>
            </a:r>
            <a:r>
              <a:rPr lang="it-IT" dirty="0">
                <a:solidFill>
                  <a:prstClr val="white"/>
                </a:solidFill>
                <a:latin typeface="Consolas" panose="020B0609020204030204" pitchFamily="49" charset="0"/>
              </a:rPr>
              <a:t>ase_adaptor.py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it-IT" sz="1800" b="0" i="0" u="none" strike="noStrike" kern="1200" cap="none" spc="0" normalizeH="0" baseline="0" noProof="0" dirty="0">
              <a:ln>
                <a:noFill/>
              </a:ln>
              <a:solidFill>
                <a:prstClr val="white"/>
              </a:solidFill>
              <a:effectLst/>
              <a:uLnTx/>
              <a:uFillTx/>
              <a:latin typeface="Consolas" panose="020B0609020204030204" pitchFamily="49" charset="0"/>
            </a:endParaRPr>
          </a:p>
          <a:p>
            <a:pPr marR="0" lvl="0" algn="l" defTabSz="457200" rtl="0" eaLnBrk="1" fontAlgn="auto" latinLnBrk="0" hangingPunct="1">
              <a:lnSpc>
                <a:spcPct val="100000"/>
              </a:lnSpc>
              <a:spcBef>
                <a:spcPts val="0"/>
              </a:spcBef>
              <a:spcAft>
                <a:spcPts val="0"/>
              </a:spcAft>
              <a:buClrTx/>
              <a:buSzTx/>
              <a:tabLst/>
              <a:defRPr/>
            </a:pPr>
            <a:r>
              <a:rPr lang="it-IT" dirty="0">
                <a:solidFill>
                  <a:prstClr val="white"/>
                </a:solidFill>
                <a:latin typeface="Consolas" panose="020B0609020204030204" pitchFamily="49" charset="0"/>
              </a:rPr>
              <a:t>swift_adaptor.py </a:t>
            </a:r>
            <a:r>
              <a:rPr lang="it-IT" dirty="0">
                <a:solidFill>
                  <a:prstClr val="white"/>
                </a:solidFill>
              </a:rPr>
              <a:t>è l’adattatore per l'API di Swift: deve essere in grado di prendere il token e </a:t>
            </a:r>
            <a:r>
              <a:rPr lang="it-IT" dirty="0" err="1">
                <a:solidFill>
                  <a:prstClr val="white"/>
                </a:solidFill>
              </a:rPr>
              <a:t>l'url</a:t>
            </a:r>
            <a:r>
              <a:rPr lang="it-IT" dirty="0">
                <a:solidFill>
                  <a:prstClr val="white"/>
                </a:solidFill>
              </a:rPr>
              <a:t> dal Sistema Operativo e deve esporre metodi per salvare e recuperare immagini.</a:t>
            </a:r>
            <a:endParaRPr kumimoji="0" lang="it-IT" sz="1800" b="0" i="0" u="none" strike="noStrike" kern="1200" cap="none" spc="0" normalizeH="0" baseline="0" noProof="0" dirty="0">
              <a:ln>
                <a:noFill/>
              </a:ln>
              <a:solidFill>
                <a:prstClr val="white"/>
              </a:solidFill>
              <a:effectLst/>
              <a:uLnTx/>
              <a:uFillTx/>
            </a:endParaRPr>
          </a:p>
        </p:txBody>
      </p:sp>
      <p:pic>
        <p:nvPicPr>
          <p:cNvPr id="10" name="Immagine 9">
            <a:extLst>
              <a:ext uri="{FF2B5EF4-FFF2-40B4-BE49-F238E27FC236}">
                <a16:creationId xmlns:a16="http://schemas.microsoft.com/office/drawing/2014/main" id="{B856A5CD-7613-4A9B-896E-02067C2D661A}"/>
              </a:ext>
            </a:extLst>
          </p:cNvPr>
          <p:cNvPicPr>
            <a:picLocks noChangeAspect="1"/>
          </p:cNvPicPr>
          <p:nvPr/>
        </p:nvPicPr>
        <p:blipFill>
          <a:blip r:embed="rId2"/>
          <a:stretch>
            <a:fillRect/>
          </a:stretch>
        </p:blipFill>
        <p:spPr>
          <a:xfrm>
            <a:off x="3085970" y="2689195"/>
            <a:ext cx="7947330" cy="3940335"/>
          </a:xfrm>
          <a:prstGeom prst="rect">
            <a:avLst/>
          </a:prstGeom>
        </p:spPr>
      </p:pic>
      <p:sp>
        <p:nvSpPr>
          <p:cNvPr id="11" name="Bolla: nuvola 10">
            <a:extLst>
              <a:ext uri="{FF2B5EF4-FFF2-40B4-BE49-F238E27FC236}">
                <a16:creationId xmlns:a16="http://schemas.microsoft.com/office/drawing/2014/main" id="{7D061DF8-EB3D-4661-9A56-76BDB61C8E57}"/>
              </a:ext>
            </a:extLst>
          </p:cNvPr>
          <p:cNvSpPr/>
          <p:nvPr/>
        </p:nvSpPr>
        <p:spPr>
          <a:xfrm>
            <a:off x="381000" y="3295650"/>
            <a:ext cx="2552700" cy="1838325"/>
          </a:xfrm>
          <a:prstGeom prst="cloudCallout">
            <a:avLst>
              <a:gd name="adj1" fmla="val 50436"/>
              <a:gd name="adj2" fmla="val 6612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2800" b="1" i="1" dirty="0"/>
              <a:t>ESEMPIO!</a:t>
            </a:r>
          </a:p>
        </p:txBody>
      </p:sp>
    </p:spTree>
    <p:extLst>
      <p:ext uri="{BB962C8B-B14F-4D97-AF65-F5344CB8AC3E}">
        <p14:creationId xmlns:p14="http://schemas.microsoft.com/office/powerpoint/2010/main" val="828334382"/>
      </p:ext>
    </p:extLst>
  </p:cSld>
  <p:clrMapOvr>
    <a:masterClrMapping/>
  </p:clrMapOvr>
  <mc:AlternateContent xmlns:mc="http://schemas.openxmlformats.org/markup-compatibility/2006">
    <mc:Choice xmlns:p14="http://schemas.microsoft.com/office/powerpoint/2010/main" Requires="p14">
      <p:transition spd="slow" p14:dur="1400">
        <p:blinds/>
      </p:transition>
    </mc:Choice>
    <mc:Fallback>
      <p:transition spd="slow">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nodeType="clickEffect">
                                  <p:stCondLst>
                                    <p:cond delay="0"/>
                                  </p:stCondLst>
                                  <p:childTnLst>
                                    <p:set>
                                      <p:cBhvr>
                                        <p:cTn id="20" dur="1" fill="hold">
                                          <p:stCondLst>
                                            <p:cond delay="0"/>
                                          </p:stCondLst>
                                        </p:cTn>
                                        <p:tgtEl>
                                          <p:spTgt spid="12">
                                            <p:txEl>
                                              <p:pRg st="5" end="5"/>
                                            </p:txEl>
                                          </p:spTgt>
                                        </p:tgtEl>
                                        <p:attrNameLst>
                                          <p:attrName>style.visibility</p:attrName>
                                        </p:attrNameLst>
                                      </p:cBhvr>
                                      <p:to>
                                        <p:strVal val="visible"/>
                                      </p:to>
                                    </p:set>
                                    <p:animEffect transition="in" filter="barn(inVertical)">
                                      <p:cBhvr>
                                        <p:cTn id="21" dur="500"/>
                                        <p:tgtEl>
                                          <p:spTgt spid="12">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asellaDiTesto 11">
            <a:extLst>
              <a:ext uri="{FF2B5EF4-FFF2-40B4-BE49-F238E27FC236}">
                <a16:creationId xmlns:a16="http://schemas.microsoft.com/office/drawing/2014/main" id="{70E9A777-B83E-4F4C-A8C1-993FF33ED1DF}"/>
              </a:ext>
            </a:extLst>
          </p:cNvPr>
          <p:cNvSpPr txBox="1"/>
          <p:nvPr/>
        </p:nvSpPr>
        <p:spPr>
          <a:xfrm>
            <a:off x="476250" y="0"/>
            <a:ext cx="11115675" cy="30777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it-IT" sz="1400" b="0" i="0" u="none" strike="noStrike" kern="1200" cap="none" spc="0" normalizeH="0" baseline="0" noProof="0" dirty="0" err="1">
                <a:ln>
                  <a:noFill/>
                </a:ln>
                <a:solidFill>
                  <a:prstClr val="white"/>
                </a:solidFill>
                <a:effectLst/>
                <a:uLnTx/>
                <a:uFillTx/>
                <a:latin typeface="Consolas" panose="020B0609020204030204" pitchFamily="49" charset="0"/>
              </a:rPr>
              <a:t>Datab</a:t>
            </a:r>
            <a:r>
              <a:rPr lang="it-IT" sz="1400" dirty="0">
                <a:solidFill>
                  <a:prstClr val="white"/>
                </a:solidFill>
                <a:latin typeface="Consolas" panose="020B0609020204030204" pitchFamily="49" charset="0"/>
              </a:rPr>
              <a:t>ase_adaptor.py </a:t>
            </a:r>
            <a:r>
              <a:rPr lang="it-IT" sz="1400" dirty="0">
                <a:solidFill>
                  <a:prstClr val="white"/>
                </a:solidFill>
              </a:rPr>
              <a:t>è invece l’adattatore adibito al dialogo tra il Database di </a:t>
            </a:r>
            <a:r>
              <a:rPr lang="it-IT" sz="1400" dirty="0" err="1">
                <a:solidFill>
                  <a:prstClr val="white"/>
                </a:solidFill>
              </a:rPr>
              <a:t>MongoDB</a:t>
            </a:r>
            <a:r>
              <a:rPr lang="it-IT" sz="1400" dirty="0">
                <a:solidFill>
                  <a:prstClr val="white"/>
                </a:solidFill>
              </a:rPr>
              <a:t>, che gestisce le query verso Swift. Il codice è il seguente:</a:t>
            </a:r>
            <a:endParaRPr kumimoji="0" lang="it-IT" sz="1400" b="0" i="0" u="none" strike="noStrike" kern="1200" cap="none" spc="0" normalizeH="0" baseline="0" noProof="0" dirty="0">
              <a:ln>
                <a:noFill/>
              </a:ln>
              <a:solidFill>
                <a:prstClr val="white"/>
              </a:solidFill>
              <a:effectLst/>
              <a:uLnTx/>
              <a:uFillTx/>
            </a:endParaRPr>
          </a:p>
        </p:txBody>
      </p:sp>
      <p:pic>
        <p:nvPicPr>
          <p:cNvPr id="5" name="Immagine 4">
            <a:extLst>
              <a:ext uri="{FF2B5EF4-FFF2-40B4-BE49-F238E27FC236}">
                <a16:creationId xmlns:a16="http://schemas.microsoft.com/office/drawing/2014/main" id="{C93F127A-F1A4-4A2A-9C8C-161D90DC3028}"/>
              </a:ext>
            </a:extLst>
          </p:cNvPr>
          <p:cNvPicPr>
            <a:picLocks noChangeAspect="1"/>
          </p:cNvPicPr>
          <p:nvPr/>
        </p:nvPicPr>
        <p:blipFill rotWithShape="1">
          <a:blip r:embed="rId2"/>
          <a:srcRect/>
          <a:stretch/>
        </p:blipFill>
        <p:spPr>
          <a:xfrm>
            <a:off x="1196113" y="307777"/>
            <a:ext cx="9799774" cy="6475110"/>
          </a:xfrm>
          <a:prstGeom prst="rect">
            <a:avLst/>
          </a:prstGeom>
        </p:spPr>
      </p:pic>
    </p:spTree>
    <p:extLst>
      <p:ext uri="{BB962C8B-B14F-4D97-AF65-F5344CB8AC3E}">
        <p14:creationId xmlns:p14="http://schemas.microsoft.com/office/powerpoint/2010/main" val="3395563648"/>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asellaDiTesto 11">
            <a:extLst>
              <a:ext uri="{FF2B5EF4-FFF2-40B4-BE49-F238E27FC236}">
                <a16:creationId xmlns:a16="http://schemas.microsoft.com/office/drawing/2014/main" id="{70E9A777-B83E-4F4C-A8C1-993FF33ED1DF}"/>
              </a:ext>
            </a:extLst>
          </p:cNvPr>
          <p:cNvSpPr txBox="1"/>
          <p:nvPr/>
        </p:nvSpPr>
        <p:spPr>
          <a:xfrm>
            <a:off x="538162" y="781050"/>
            <a:ext cx="11115675" cy="646331"/>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dirty="0">
                <a:solidFill>
                  <a:prstClr val="white"/>
                </a:solidFill>
              </a:rPr>
              <a:t>Fondamentale è la questione dei token: si è visto come le chiamate API di Swift funzionino necessariamente con l’aggiunta di una stringa che autentica le query e le modifiche all’Object Storage.</a:t>
            </a:r>
            <a:endParaRPr kumimoji="0" lang="it-IT" b="0" i="0" u="none" strike="noStrike" kern="1200" cap="none" spc="0" normalizeH="0" baseline="0" noProof="0" dirty="0">
              <a:ln>
                <a:noFill/>
              </a:ln>
              <a:solidFill>
                <a:prstClr val="white"/>
              </a:solidFill>
              <a:effectLst/>
              <a:uLnTx/>
              <a:uFillTx/>
            </a:endParaRPr>
          </a:p>
        </p:txBody>
      </p:sp>
      <p:sp>
        <p:nvSpPr>
          <p:cNvPr id="4" name="CasellaDiTesto 3">
            <a:extLst>
              <a:ext uri="{FF2B5EF4-FFF2-40B4-BE49-F238E27FC236}">
                <a16:creationId xmlns:a16="http://schemas.microsoft.com/office/drawing/2014/main" id="{10580697-C76C-488C-9969-96697F8523C8}"/>
              </a:ext>
            </a:extLst>
          </p:cNvPr>
          <p:cNvSpPr txBox="1"/>
          <p:nvPr/>
        </p:nvSpPr>
        <p:spPr>
          <a:xfrm>
            <a:off x="388143" y="1729713"/>
            <a:ext cx="11415712" cy="2333685"/>
          </a:xfrm>
          <a:prstGeom prst="roundRect">
            <a:avLst>
              <a:gd name="adj" fmla="val 7555"/>
            </a:avLst>
          </a:prstGeom>
          <a:gradFill flip="none" rotWithShape="1">
            <a:gsLst>
              <a:gs pos="0">
                <a:schemeClr val="bg2">
                  <a:lumMod val="21000"/>
                </a:schemeClr>
              </a:gs>
              <a:gs pos="50000">
                <a:schemeClr val="bg2">
                  <a:lumMod val="75000"/>
                  <a:alpha val="70000"/>
                </a:schemeClr>
              </a:gs>
              <a:gs pos="100000">
                <a:schemeClr val="bg1"/>
              </a:gs>
            </a:gsLst>
            <a:path path="circle">
              <a:fillToRect t="100000" r="100000"/>
            </a:path>
            <a:tileRect l="-100000" b="-100000"/>
          </a:gradFill>
        </p:spPr>
        <p:txBody>
          <a:bodyPr wrap="square" rtlCol="0">
            <a:spAutoFit/>
          </a:bodyPr>
          <a:lstStyle/>
          <a:p>
            <a:r>
              <a:rPr lang="it-IT" sz="1400" dirty="0">
                <a:latin typeface="Consolas" panose="020B0609020204030204" pitchFamily="49" charset="0"/>
              </a:rPr>
              <a:t># </a:t>
            </a:r>
            <a:r>
              <a:rPr lang="it-IT" sz="1400" dirty="0" err="1">
                <a:latin typeface="Consolas" panose="020B0609020204030204" pitchFamily="49" charset="0"/>
              </a:rPr>
              <a:t>get</a:t>
            </a:r>
            <a:r>
              <a:rPr lang="it-IT" sz="1400" dirty="0">
                <a:latin typeface="Consolas" panose="020B0609020204030204" pitchFamily="49" charset="0"/>
              </a:rPr>
              <a:t> a token</a:t>
            </a:r>
          </a:p>
          <a:p>
            <a:r>
              <a:rPr lang="it-IT" sz="1400" dirty="0">
                <a:latin typeface="Consolas" panose="020B0609020204030204" pitchFamily="49" charset="0"/>
              </a:rPr>
              <a:t>OS_TOKEN=`</a:t>
            </a:r>
            <a:r>
              <a:rPr lang="it-IT" sz="1400" dirty="0" err="1">
                <a:latin typeface="Consolas" panose="020B0609020204030204" pitchFamily="49" charset="0"/>
              </a:rPr>
              <a:t>curl</a:t>
            </a:r>
            <a:r>
              <a:rPr lang="it-IT" sz="1400" dirty="0">
                <a:latin typeface="Consolas" panose="020B0609020204030204" pitchFamily="49" charset="0"/>
              </a:rPr>
              <a:t> -v -s -X </a:t>
            </a:r>
            <a:r>
              <a:rPr lang="it-IT" sz="1400" b="1" dirty="0">
                <a:solidFill>
                  <a:schemeClr val="bg2"/>
                </a:solidFill>
                <a:highlight>
                  <a:srgbClr val="95C369"/>
                </a:highlight>
                <a:latin typeface="Consolas" panose="020B0609020204030204" pitchFamily="49" charset="0"/>
              </a:rPr>
              <a:t>POST</a:t>
            </a:r>
            <a:r>
              <a:rPr lang="it-IT" sz="1400" dirty="0">
                <a:latin typeface="Consolas" panose="020B0609020204030204" pitchFamily="49" charset="0"/>
              </a:rPr>
              <a:t> -H "Content-</a:t>
            </a:r>
            <a:r>
              <a:rPr lang="it-IT" sz="1400" dirty="0" err="1">
                <a:latin typeface="Consolas" panose="020B0609020204030204" pitchFamily="49" charset="0"/>
              </a:rPr>
              <a:t>Type</a:t>
            </a:r>
            <a:r>
              <a:rPr lang="it-IT" sz="1400" dirty="0">
                <a:latin typeface="Consolas" panose="020B0609020204030204" pitchFamily="49" charset="0"/>
              </a:rPr>
              <a:t>: </a:t>
            </a:r>
            <a:r>
              <a:rPr lang="it-IT" sz="1400" dirty="0" err="1">
                <a:latin typeface="Consolas" panose="020B0609020204030204" pitchFamily="49" charset="0"/>
              </a:rPr>
              <a:t>application</a:t>
            </a:r>
            <a:r>
              <a:rPr lang="it-IT" sz="1400" dirty="0">
                <a:latin typeface="Consolas" panose="020B0609020204030204" pitchFamily="49" charset="0"/>
              </a:rPr>
              <a:t>/</a:t>
            </a:r>
            <a:r>
              <a:rPr lang="it-IT" sz="1400" dirty="0" err="1">
                <a:latin typeface="Consolas" panose="020B0609020204030204" pitchFamily="49" charset="0"/>
              </a:rPr>
              <a:t>json</a:t>
            </a:r>
            <a:r>
              <a:rPr lang="it-IT" sz="1400" dirty="0">
                <a:latin typeface="Consolas" panose="020B0609020204030204" pitchFamily="49" charset="0"/>
              </a:rPr>
              <a:t>"  -d '{​​​​​​​ "</a:t>
            </a:r>
            <a:r>
              <a:rPr lang="it-IT" sz="1400" dirty="0" err="1">
                <a:latin typeface="Consolas" panose="020B0609020204030204" pitchFamily="49" charset="0"/>
              </a:rPr>
              <a:t>auth</a:t>
            </a:r>
            <a:r>
              <a:rPr lang="it-IT" sz="1400" dirty="0">
                <a:latin typeface="Consolas" panose="020B0609020204030204" pitchFamily="49" charset="0"/>
              </a:rPr>
              <a:t>": {​​​​​​​ "</a:t>
            </a:r>
            <a:r>
              <a:rPr lang="it-IT" sz="1400" dirty="0" err="1">
                <a:latin typeface="Consolas" panose="020B0609020204030204" pitchFamily="49" charset="0"/>
              </a:rPr>
              <a:t>identity</a:t>
            </a:r>
            <a:r>
              <a:rPr lang="it-IT" sz="1400" dirty="0">
                <a:latin typeface="Consolas" panose="020B0609020204030204" pitchFamily="49" charset="0"/>
              </a:rPr>
              <a:t>": {​​​​​​​ "</a:t>
            </a:r>
            <a:r>
              <a:rPr lang="it-IT" sz="1400" dirty="0" err="1">
                <a:latin typeface="Consolas" panose="020B0609020204030204" pitchFamily="49" charset="0"/>
              </a:rPr>
              <a:t>methods</a:t>
            </a:r>
            <a:r>
              <a:rPr lang="it-IT" sz="1400" dirty="0">
                <a:latin typeface="Consolas" panose="020B0609020204030204" pitchFamily="49" charset="0"/>
              </a:rPr>
              <a:t>": ["password"],"password": {​​​​​​​"user": {​​​​​​​"domain": {​​​​​​​"name": "'"$OS_USER_DOMAIN_NAME"'"}​​​​​​​,"name": "'"$OS_USERNAME"'", "password": "'"$OS_PASSWORD"'"}​​​​​​​ }​​​​​​​ }​​​​​​​, "scope": {​​​​​​​ "project": {​​​​​​​ "domain": {​​​​​​​ "name": "'"$OS_PROJECT_DOMAIN_NAME"'" }​​​​​​​, "name":  "'"$OS_PROJECT_NAME"'" }​​​​​​​ }​​​​​​​ }​​​​​​​}​​​​​​​' "$OS_AUTH_URL/</a:t>
            </a:r>
            <a:r>
              <a:rPr lang="it-IT" sz="1400" dirty="0" err="1">
                <a:latin typeface="Consolas" panose="020B0609020204030204" pitchFamily="49" charset="0"/>
              </a:rPr>
              <a:t>auth</a:t>
            </a:r>
            <a:r>
              <a:rPr lang="it-IT" sz="1400" dirty="0">
                <a:latin typeface="Consolas" panose="020B0609020204030204" pitchFamily="49" charset="0"/>
              </a:rPr>
              <a:t>/</a:t>
            </a:r>
            <a:r>
              <a:rPr lang="it-IT" sz="1400" dirty="0" err="1">
                <a:latin typeface="Consolas" panose="020B0609020204030204" pitchFamily="49" charset="0"/>
              </a:rPr>
              <a:t>tokens?nocatalog</a:t>
            </a:r>
            <a:r>
              <a:rPr lang="it-IT" sz="1400" dirty="0">
                <a:latin typeface="Consolas" panose="020B0609020204030204" pitchFamily="49" charset="0"/>
              </a:rPr>
              <a:t>" 2&gt;&amp;1  | </a:t>
            </a:r>
            <a:r>
              <a:rPr lang="it-IT" sz="1400" dirty="0" err="1">
                <a:latin typeface="Consolas" panose="020B0609020204030204" pitchFamily="49" charset="0"/>
              </a:rPr>
              <a:t>grep</a:t>
            </a:r>
            <a:r>
              <a:rPr lang="it-IT" sz="1400" dirty="0">
                <a:latin typeface="Consolas" panose="020B0609020204030204" pitchFamily="49" charset="0"/>
              </a:rPr>
              <a:t> X-</a:t>
            </a:r>
            <a:r>
              <a:rPr lang="it-IT" sz="1400" dirty="0" err="1">
                <a:latin typeface="Consolas" panose="020B0609020204030204" pitchFamily="49" charset="0"/>
              </a:rPr>
              <a:t>Subject</a:t>
            </a:r>
            <a:r>
              <a:rPr lang="it-IT" sz="1400" dirty="0">
                <a:latin typeface="Consolas" panose="020B0609020204030204" pitchFamily="49" charset="0"/>
              </a:rPr>
              <a:t>-Token | </a:t>
            </a:r>
            <a:r>
              <a:rPr lang="it-IT" sz="1400" dirty="0" err="1">
                <a:latin typeface="Consolas" panose="020B0609020204030204" pitchFamily="49" charset="0"/>
              </a:rPr>
              <a:t>awk</a:t>
            </a:r>
            <a:r>
              <a:rPr lang="it-IT" sz="1400" dirty="0">
                <a:latin typeface="Consolas" panose="020B0609020204030204" pitchFamily="49" charset="0"/>
              </a:rPr>
              <a:t> -F\: '{​​​​​​​</a:t>
            </a:r>
            <a:r>
              <a:rPr lang="it-IT" sz="1400" dirty="0" err="1">
                <a:latin typeface="Consolas" panose="020B0609020204030204" pitchFamily="49" charset="0"/>
              </a:rPr>
              <a:t>print</a:t>
            </a:r>
            <a:r>
              <a:rPr lang="it-IT" sz="1400" dirty="0">
                <a:latin typeface="Consolas" panose="020B0609020204030204" pitchFamily="49" charset="0"/>
              </a:rPr>
              <a:t> $2}​​​​​​​' | sed 's/^ *//g' | </a:t>
            </a:r>
            <a:r>
              <a:rPr lang="it-IT" sz="1400" dirty="0" err="1">
                <a:latin typeface="Consolas" panose="020B0609020204030204" pitchFamily="49" charset="0"/>
              </a:rPr>
              <a:t>tr</a:t>
            </a:r>
            <a:r>
              <a:rPr lang="it-IT" sz="1400" dirty="0">
                <a:latin typeface="Consolas" panose="020B0609020204030204" pitchFamily="49" charset="0"/>
              </a:rPr>
              <a:t> -dc '[[:</a:t>
            </a:r>
            <a:r>
              <a:rPr lang="it-IT" sz="1400" dirty="0" err="1">
                <a:latin typeface="Consolas" panose="020B0609020204030204" pitchFamily="49" charset="0"/>
              </a:rPr>
              <a:t>print</a:t>
            </a:r>
            <a:r>
              <a:rPr lang="it-IT" sz="1400" dirty="0">
                <a:latin typeface="Consolas" panose="020B0609020204030204" pitchFamily="49" charset="0"/>
              </a:rPr>
              <a:t>:]]’`</a:t>
            </a:r>
          </a:p>
          <a:p>
            <a:endParaRPr lang="it-IT" sz="1400" dirty="0">
              <a:latin typeface="Consolas" panose="020B0609020204030204" pitchFamily="49" charset="0"/>
            </a:endParaRPr>
          </a:p>
          <a:p>
            <a:r>
              <a:rPr lang="it-IT" sz="1400" dirty="0">
                <a:latin typeface="Consolas" panose="020B0609020204030204" pitchFamily="49" charset="0"/>
              </a:rPr>
              <a:t># </a:t>
            </a:r>
            <a:r>
              <a:rPr lang="it-IT" sz="1400" dirty="0" err="1">
                <a:latin typeface="Consolas" panose="020B0609020204030204" pitchFamily="49" charset="0"/>
              </a:rPr>
              <a:t>define</a:t>
            </a:r>
            <a:r>
              <a:rPr lang="it-IT" sz="1400" dirty="0">
                <a:latin typeface="Consolas" panose="020B0609020204030204" pitchFamily="49" charset="0"/>
              </a:rPr>
              <a:t> the Swift URL</a:t>
            </a:r>
          </a:p>
          <a:p>
            <a:r>
              <a:rPr lang="it-IT" sz="1400" dirty="0">
                <a:latin typeface="Consolas" panose="020B0609020204030204" pitchFamily="49" charset="0"/>
              </a:rPr>
              <a:t>export OS_PROJECT_ID=`</a:t>
            </a:r>
            <a:r>
              <a:rPr lang="it-IT" sz="1400" dirty="0" err="1">
                <a:latin typeface="Consolas" panose="020B0609020204030204" pitchFamily="49" charset="0"/>
              </a:rPr>
              <a:t>openstack</a:t>
            </a:r>
            <a:r>
              <a:rPr lang="it-IT" sz="1400" dirty="0">
                <a:latin typeface="Consolas" panose="020B0609020204030204" pitchFamily="49" charset="0"/>
              </a:rPr>
              <a:t> project show -c id -f </a:t>
            </a:r>
            <a:r>
              <a:rPr lang="it-IT" sz="1400" dirty="0" err="1">
                <a:latin typeface="Consolas" panose="020B0609020204030204" pitchFamily="49" charset="0"/>
              </a:rPr>
              <a:t>value</a:t>
            </a:r>
            <a:r>
              <a:rPr lang="it-IT" sz="1400" dirty="0">
                <a:latin typeface="Consolas" panose="020B0609020204030204" pitchFamily="49" charset="0"/>
              </a:rPr>
              <a:t> $OS_PROJECT_NAME`</a:t>
            </a:r>
          </a:p>
          <a:p>
            <a:r>
              <a:rPr lang="it-IT" sz="1400" dirty="0">
                <a:latin typeface="Consolas" panose="020B0609020204030204" pitchFamily="49" charset="0"/>
              </a:rPr>
              <a:t>export OS_STORAGE_URL=http://cloud.recas.ba.infn.it:8080/v1/AUTH_$OS_PROJECT_ID</a:t>
            </a:r>
          </a:p>
        </p:txBody>
      </p:sp>
      <p:sp>
        <p:nvSpPr>
          <p:cNvPr id="2" name="CasellaDiTesto 1">
            <a:extLst>
              <a:ext uri="{FF2B5EF4-FFF2-40B4-BE49-F238E27FC236}">
                <a16:creationId xmlns:a16="http://schemas.microsoft.com/office/drawing/2014/main" id="{FAFC85E5-00F4-49D2-9DE9-9CDE554DBFD6}"/>
              </a:ext>
            </a:extLst>
          </p:cNvPr>
          <p:cNvSpPr txBox="1"/>
          <p:nvPr/>
        </p:nvSpPr>
        <p:spPr>
          <a:xfrm>
            <a:off x="1047749" y="4552950"/>
            <a:ext cx="10096500" cy="1200329"/>
          </a:xfrm>
          <a:prstGeom prst="rect">
            <a:avLst/>
          </a:prstGeom>
          <a:noFill/>
        </p:spPr>
        <p:txBody>
          <a:bodyPr wrap="square" rtlCol="0">
            <a:spAutoFit/>
          </a:bodyPr>
          <a:lstStyle/>
          <a:p>
            <a:r>
              <a:rPr lang="it-IT" dirty="0"/>
              <a:t>Per far partire correttamente il servizio di Object Storage con Swift e far dialogare correttamente il Docker con </a:t>
            </a:r>
            <a:r>
              <a:rPr lang="it-IT" dirty="0" err="1"/>
              <a:t>MongoDB</a:t>
            </a:r>
            <a:r>
              <a:rPr lang="it-IT" dirty="0"/>
              <a:t>, è necessario inoltre montare la cartella /root che contiene il token di Swift e l’URL.</a:t>
            </a:r>
          </a:p>
          <a:p>
            <a:endParaRPr lang="it-IT" dirty="0"/>
          </a:p>
          <a:p>
            <a:r>
              <a:rPr lang="it-IT" dirty="0"/>
              <a:t>Solo così si può importare la classe </a:t>
            </a:r>
            <a:r>
              <a:rPr lang="it-IT" dirty="0" err="1">
                <a:latin typeface="Consolas" panose="020B0609020204030204" pitchFamily="49" charset="0"/>
              </a:rPr>
              <a:t>Database_adaptor</a:t>
            </a:r>
            <a:r>
              <a:rPr lang="it-IT" dirty="0">
                <a:latin typeface="Consolas" panose="020B0609020204030204" pitchFamily="49" charset="0"/>
              </a:rPr>
              <a:t> </a:t>
            </a:r>
            <a:r>
              <a:rPr lang="it-IT" dirty="0"/>
              <a:t>e scrivere il servizio </a:t>
            </a:r>
            <a:r>
              <a:rPr lang="it-IT" dirty="0">
                <a:latin typeface="Consolas" panose="020B0609020204030204" pitchFamily="49" charset="0"/>
              </a:rPr>
              <a:t>Osservice.py!</a:t>
            </a:r>
          </a:p>
        </p:txBody>
      </p:sp>
    </p:spTree>
    <p:extLst>
      <p:ext uri="{BB962C8B-B14F-4D97-AF65-F5344CB8AC3E}">
        <p14:creationId xmlns:p14="http://schemas.microsoft.com/office/powerpoint/2010/main" val="237118238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750" fill="hold"/>
                                        <p:tgtEl>
                                          <p:spTgt spid="2"/>
                                        </p:tgtEl>
                                        <p:attrNameLst>
                                          <p:attrName>ppt_w</p:attrName>
                                        </p:attrNameLst>
                                      </p:cBhvr>
                                      <p:tavLst>
                                        <p:tav tm="0">
                                          <p:val>
                                            <p:fltVal val="0"/>
                                          </p:val>
                                        </p:tav>
                                        <p:tav tm="100000">
                                          <p:val>
                                            <p:strVal val="#ppt_w"/>
                                          </p:val>
                                        </p:tav>
                                      </p:tavLst>
                                    </p:anim>
                                    <p:anim calcmode="lin" valueType="num">
                                      <p:cBhvr>
                                        <p:cTn id="8" dur="750" fill="hold"/>
                                        <p:tgtEl>
                                          <p:spTgt spid="2"/>
                                        </p:tgtEl>
                                        <p:attrNameLst>
                                          <p:attrName>ppt_h</p:attrName>
                                        </p:attrNameLst>
                                      </p:cBhvr>
                                      <p:tavLst>
                                        <p:tav tm="0">
                                          <p:val>
                                            <p:fltVal val="0"/>
                                          </p:val>
                                        </p:tav>
                                        <p:tav tm="100000">
                                          <p:val>
                                            <p:strVal val="#ppt_h"/>
                                          </p:val>
                                        </p:tav>
                                      </p:tavLst>
                                    </p:anim>
                                    <p:animEffect transition="in" filter="fade">
                                      <p:cBhvr>
                                        <p:cTn id="9"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Segnaposto contenuto 3" descr="cielo notturno con montagne all'orizzonte">
            <a:extLst>
              <a:ext uri="{FF2B5EF4-FFF2-40B4-BE49-F238E27FC236}">
                <a16:creationId xmlns:a16="http://schemas.microsoft.com/office/drawing/2014/main" id="{2739CFE1-3E46-48B5-9BDB-769492BA7A53}"/>
              </a:ext>
            </a:extLst>
          </p:cNvPr>
          <p:cNvPicPr>
            <a:picLocks noGrp="1" noChangeAspect="1"/>
          </p:cNvPicPr>
          <p:nvPr>
            <p:ph sz="half" idx="1"/>
          </p:nvPr>
        </p:nvPicPr>
        <p:blipFill rotWithShape="1">
          <a:blip r:embed="rId4">
            <a:alphaModFix amt="60000"/>
            <a:extLst>
              <a:ext uri="{BEBA8EAE-BF5A-486C-A8C5-ECC9F3942E4B}">
                <a14:imgProps xmlns:a14="http://schemas.microsoft.com/office/drawing/2010/main">
                  <a14:imgLayer r:embed="rId5">
                    <a14:imgEffect>
                      <a14:sharpenSoften amount="-10000"/>
                    </a14:imgEffect>
                    <a14:imgEffect>
                      <a14:brightnessContrast bright="-10000" contrast="10000"/>
                    </a14:imgEffect>
                  </a14:imgLayer>
                </a14:imgProps>
              </a:ext>
            </a:extLst>
          </a:blip>
          <a:srcRect t="4555" b="4555"/>
          <a:stretch/>
        </p:blipFill>
        <p:spPr>
          <a:xfrm>
            <a:off x="-600" y="-1226"/>
            <a:ext cx="12193200" cy="6860452"/>
          </a:xfrm>
          <a:custGeom>
            <a:avLst/>
            <a:gdLst/>
            <a:ahLst/>
            <a:cxnLst/>
            <a:rect l="l" t="t" r="r" b="b"/>
            <a:pathLst>
              <a:path w="12192000" h="6858000">
                <a:moveTo>
                  <a:pt x="6090347" y="706999"/>
                </a:moveTo>
                <a:cubicBezTo>
                  <a:pt x="4588386" y="706999"/>
                  <a:pt x="3370806" y="1924579"/>
                  <a:pt x="3370806" y="3426541"/>
                </a:cubicBezTo>
                <a:cubicBezTo>
                  <a:pt x="3370806" y="4928503"/>
                  <a:pt x="4588386" y="6146083"/>
                  <a:pt x="6090347" y="6146083"/>
                </a:cubicBezTo>
                <a:cubicBezTo>
                  <a:pt x="7592308" y="6146083"/>
                  <a:pt x="8809888" y="4928503"/>
                  <a:pt x="8809888" y="3426541"/>
                </a:cubicBezTo>
                <a:cubicBezTo>
                  <a:pt x="8809888" y="1924579"/>
                  <a:pt x="7592308" y="706999"/>
                  <a:pt x="6090347" y="706999"/>
                </a:cubicBezTo>
                <a:close/>
                <a:moveTo>
                  <a:pt x="6082303" y="247854"/>
                </a:moveTo>
                <a:cubicBezTo>
                  <a:pt x="7836802" y="247854"/>
                  <a:pt x="9259104" y="1671227"/>
                  <a:pt x="9259104" y="3427045"/>
                </a:cubicBezTo>
                <a:cubicBezTo>
                  <a:pt x="9259104" y="5182864"/>
                  <a:pt x="7836802" y="6606237"/>
                  <a:pt x="6082303" y="6606237"/>
                </a:cubicBezTo>
                <a:cubicBezTo>
                  <a:pt x="4327804" y="6606237"/>
                  <a:pt x="2905502" y="5182864"/>
                  <a:pt x="2905502" y="3427045"/>
                </a:cubicBezTo>
                <a:cubicBezTo>
                  <a:pt x="2905502" y="1671227"/>
                  <a:pt x="4327804" y="247854"/>
                  <a:pt x="6082303" y="247854"/>
                </a:cubicBezTo>
                <a:close/>
                <a:moveTo>
                  <a:pt x="9560257" y="0"/>
                </a:moveTo>
                <a:lnTo>
                  <a:pt x="12192000" y="0"/>
                </a:lnTo>
                <a:lnTo>
                  <a:pt x="12192000" y="6858000"/>
                </a:lnTo>
                <a:lnTo>
                  <a:pt x="9560255" y="6858000"/>
                </a:lnTo>
                <a:lnTo>
                  <a:pt x="9704262" y="6706843"/>
                </a:lnTo>
                <a:cubicBezTo>
                  <a:pt x="10490530" y="5841105"/>
                  <a:pt x="10969748" y="4691058"/>
                  <a:pt x="10969748" y="3428999"/>
                </a:cubicBezTo>
                <a:cubicBezTo>
                  <a:pt x="10969748" y="2166941"/>
                  <a:pt x="10490530" y="1016894"/>
                  <a:pt x="9704262" y="151155"/>
                </a:cubicBezTo>
                <a:close/>
                <a:moveTo>
                  <a:pt x="7947654" y="0"/>
                </a:moveTo>
                <a:lnTo>
                  <a:pt x="8099035" y="0"/>
                </a:lnTo>
                <a:lnTo>
                  <a:pt x="8158569" y="34257"/>
                </a:lnTo>
                <a:cubicBezTo>
                  <a:pt x="9305381" y="731601"/>
                  <a:pt x="10071441" y="1993601"/>
                  <a:pt x="10071441" y="3434659"/>
                </a:cubicBezTo>
                <a:cubicBezTo>
                  <a:pt x="10071441" y="4875717"/>
                  <a:pt x="9305381" y="6137716"/>
                  <a:pt x="8158569" y="6835060"/>
                </a:cubicBezTo>
                <a:lnTo>
                  <a:pt x="8118703" y="6858000"/>
                </a:lnTo>
                <a:lnTo>
                  <a:pt x="7923440" y="6858000"/>
                </a:lnTo>
                <a:lnTo>
                  <a:pt x="7938929" y="6850061"/>
                </a:lnTo>
                <a:cubicBezTo>
                  <a:pt x="9153123" y="6189975"/>
                  <a:pt x="9977382" y="4902579"/>
                  <a:pt x="9977382" y="3422520"/>
                </a:cubicBezTo>
                <a:cubicBezTo>
                  <a:pt x="9977382" y="2009739"/>
                  <a:pt x="9226353" y="772500"/>
                  <a:pt x="8102044" y="88839"/>
                </a:cubicBezTo>
                <a:close/>
                <a:moveTo>
                  <a:pt x="4097777" y="0"/>
                </a:moveTo>
                <a:lnTo>
                  <a:pt x="4216953" y="0"/>
                </a:lnTo>
                <a:lnTo>
                  <a:pt x="4062563" y="88839"/>
                </a:lnTo>
                <a:cubicBezTo>
                  <a:pt x="2938253" y="772500"/>
                  <a:pt x="2187224" y="2009739"/>
                  <a:pt x="2187224" y="3422520"/>
                </a:cubicBezTo>
                <a:cubicBezTo>
                  <a:pt x="2187224" y="4902579"/>
                  <a:pt x="3011483" y="6189975"/>
                  <a:pt x="4225677" y="6850061"/>
                </a:cubicBezTo>
                <a:lnTo>
                  <a:pt x="4241167" y="6858000"/>
                </a:lnTo>
                <a:lnTo>
                  <a:pt x="4078110" y="6858000"/>
                </a:lnTo>
                <a:lnTo>
                  <a:pt x="4038243" y="6835060"/>
                </a:lnTo>
                <a:cubicBezTo>
                  <a:pt x="2891431" y="6137716"/>
                  <a:pt x="2125371" y="4875717"/>
                  <a:pt x="2125371" y="3434659"/>
                </a:cubicBezTo>
                <a:cubicBezTo>
                  <a:pt x="2125371" y="1993601"/>
                  <a:pt x="2891431" y="731601"/>
                  <a:pt x="4038243" y="34257"/>
                </a:cubicBezTo>
                <a:close/>
                <a:moveTo>
                  <a:pt x="0" y="0"/>
                </a:moveTo>
                <a:lnTo>
                  <a:pt x="2636555" y="0"/>
                </a:lnTo>
                <a:lnTo>
                  <a:pt x="2492551" y="151155"/>
                </a:lnTo>
                <a:cubicBezTo>
                  <a:pt x="1706282" y="1016894"/>
                  <a:pt x="1227064" y="2166941"/>
                  <a:pt x="1227064" y="3428999"/>
                </a:cubicBezTo>
                <a:cubicBezTo>
                  <a:pt x="1227064" y="4691058"/>
                  <a:pt x="1706282" y="5841105"/>
                  <a:pt x="2492551" y="6706843"/>
                </a:cubicBezTo>
                <a:lnTo>
                  <a:pt x="2636557" y="6858000"/>
                </a:lnTo>
                <a:lnTo>
                  <a:pt x="0" y="6858000"/>
                </a:lnTo>
                <a:close/>
              </a:path>
            </a:pathLst>
          </a:custGeom>
          <a:ln w="60325" cmpd="dbl">
            <a:solidFill>
              <a:schemeClr val="tx1">
                <a:alpha val="40000"/>
              </a:schemeClr>
            </a:solidFill>
          </a:ln>
          <a:effectLst>
            <a:softEdge rad="25400"/>
          </a:effectLst>
        </p:spPr>
      </p:pic>
      <p:sp>
        <p:nvSpPr>
          <p:cNvPr id="7" name="Rettangolo 6">
            <a:extLst>
              <a:ext uri="{FF2B5EF4-FFF2-40B4-BE49-F238E27FC236}">
                <a16:creationId xmlns:a16="http://schemas.microsoft.com/office/drawing/2014/main" id="{F9B9B414-D2DA-493F-BDFA-ED89423C52F8}"/>
              </a:ext>
            </a:extLst>
          </p:cNvPr>
          <p:cNvSpPr/>
          <p:nvPr/>
        </p:nvSpPr>
        <p:spPr>
          <a:xfrm>
            <a:off x="419100" y="-3476"/>
            <a:ext cx="3150479" cy="923330"/>
          </a:xfrm>
          <a:prstGeom prst="rect">
            <a:avLst/>
          </a:prstGeom>
          <a:noFill/>
        </p:spPr>
        <p:txBody>
          <a:bodyPr wrap="none" lIns="91440" tIns="45720" rIns="91440" bIns="45720">
            <a:spAutoFit/>
          </a:bodyPr>
          <a:lstStyle/>
          <a:p>
            <a:pPr algn="ctr"/>
            <a:r>
              <a:rPr lang="it-IT" sz="5400" b="1" cap="none" spc="0" dirty="0">
                <a:ln w="22225">
                  <a:solidFill>
                    <a:schemeClr val="accent2"/>
                  </a:solidFill>
                  <a:prstDash val="solid"/>
                </a:ln>
                <a:solidFill>
                  <a:schemeClr val="accent2">
                    <a:lumMod val="40000"/>
                    <a:lumOff val="60000"/>
                  </a:schemeClr>
                </a:solidFill>
                <a:effectLst/>
              </a:rPr>
              <a:t>METADATI</a:t>
            </a:r>
          </a:p>
        </p:txBody>
      </p:sp>
      <p:sp>
        <p:nvSpPr>
          <p:cNvPr id="9" name="Titolo 8">
            <a:extLst>
              <a:ext uri="{FF2B5EF4-FFF2-40B4-BE49-F238E27FC236}">
                <a16:creationId xmlns:a16="http://schemas.microsoft.com/office/drawing/2014/main" id="{9DF36B2E-03EC-43C9-B6B7-05F17E77241E}"/>
              </a:ext>
            </a:extLst>
          </p:cNvPr>
          <p:cNvSpPr>
            <a:spLocks noGrp="1"/>
          </p:cNvSpPr>
          <p:nvPr>
            <p:ph type="title"/>
          </p:nvPr>
        </p:nvSpPr>
        <p:spPr>
          <a:xfrm>
            <a:off x="419100" y="774035"/>
            <a:ext cx="11353799" cy="2245389"/>
          </a:xfrm>
        </p:spPr>
        <p:txBody>
          <a:bodyPr>
            <a:noAutofit/>
          </a:bodyPr>
          <a:lstStyle/>
          <a:p>
            <a:r>
              <a:rPr lang="it-IT" sz="2800" cap="none" dirty="0"/>
              <a:t>Nell’Object Storage c’è la possibilità di immagazzinare immagini e metadati.</a:t>
            </a:r>
            <a:br>
              <a:rPr lang="it-IT" sz="2800" cap="none" dirty="0"/>
            </a:br>
            <a:r>
              <a:rPr lang="it-IT" sz="2800" cap="none" dirty="0"/>
              <a:t>Il formato di file di questi due sono correlati tra loro.</a:t>
            </a:r>
            <a:br>
              <a:rPr lang="it-IT" sz="2800" cap="none" dirty="0"/>
            </a:br>
            <a:r>
              <a:rPr lang="it-IT" sz="2800" cap="none" dirty="0"/>
              <a:t>La scelta dei metadati da immagazzinare condizionerà sia l’acquisizione di questi da front-end, sia la gestione da parte del ML. I metadati possono essere:</a:t>
            </a:r>
          </a:p>
        </p:txBody>
      </p:sp>
      <p:grpSp>
        <p:nvGrpSpPr>
          <p:cNvPr id="11" name="Gruppo 10">
            <a:extLst>
              <a:ext uri="{FF2B5EF4-FFF2-40B4-BE49-F238E27FC236}">
                <a16:creationId xmlns:a16="http://schemas.microsoft.com/office/drawing/2014/main" id="{DF05E042-6D3E-4FEB-A672-39FCAC2BD839}"/>
              </a:ext>
            </a:extLst>
          </p:cNvPr>
          <p:cNvGrpSpPr/>
          <p:nvPr/>
        </p:nvGrpSpPr>
        <p:grpSpPr>
          <a:xfrm>
            <a:off x="618085" y="3232237"/>
            <a:ext cx="1752253" cy="606340"/>
            <a:chOff x="399135" y="804174"/>
            <a:chExt cx="1752253" cy="587289"/>
          </a:xfrm>
        </p:grpSpPr>
        <p:sp>
          <p:nvSpPr>
            <p:cNvPr id="12" name="Elaborazione alternativa 11">
              <a:extLst>
                <a:ext uri="{FF2B5EF4-FFF2-40B4-BE49-F238E27FC236}">
                  <a16:creationId xmlns:a16="http://schemas.microsoft.com/office/drawing/2014/main" id="{2D69E4BC-264E-43BF-93FE-D354B4D92ED2}"/>
                </a:ext>
              </a:extLst>
            </p:cNvPr>
            <p:cNvSpPr/>
            <p:nvPr/>
          </p:nvSpPr>
          <p:spPr>
            <a:xfrm>
              <a:off x="399135" y="804174"/>
              <a:ext cx="1752253" cy="587289"/>
            </a:xfrm>
            <a:prstGeom prst="flowChartAlternateProcess">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3" name="Elaborazione alternativa 4">
              <a:extLst>
                <a:ext uri="{FF2B5EF4-FFF2-40B4-BE49-F238E27FC236}">
                  <a16:creationId xmlns:a16="http://schemas.microsoft.com/office/drawing/2014/main" id="{1B6DC390-131C-4B4C-8449-26C159EB5E93}"/>
                </a:ext>
              </a:extLst>
            </p:cNvPr>
            <p:cNvSpPr txBox="1"/>
            <p:nvPr/>
          </p:nvSpPr>
          <p:spPr>
            <a:xfrm>
              <a:off x="427804" y="832843"/>
              <a:ext cx="1694915" cy="52995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rtlCol="0" anchor="ctr" anchorCtr="0">
              <a:noAutofit/>
            </a:bodyPr>
            <a:lstStyle/>
            <a:p>
              <a:pPr marL="0" lvl="0" indent="0" algn="ctr" defTabSz="800100" rtl="0">
                <a:lnSpc>
                  <a:spcPct val="90000"/>
                </a:lnSpc>
                <a:spcBef>
                  <a:spcPct val="0"/>
                </a:spcBef>
                <a:spcAft>
                  <a:spcPct val="35000"/>
                </a:spcAft>
                <a:buNone/>
              </a:pPr>
              <a:r>
                <a:rPr lang="it-IT" sz="1800" b="1" kern="1200" noProof="0" dirty="0"/>
                <a:t>IPTC/IIM</a:t>
              </a:r>
              <a:endParaRPr lang="it-IT" sz="1200" b="1" kern="1200" noProof="0" dirty="0"/>
            </a:p>
          </p:txBody>
        </p:sp>
      </p:grpSp>
      <p:grpSp>
        <p:nvGrpSpPr>
          <p:cNvPr id="14" name="Gruppo 13">
            <a:extLst>
              <a:ext uri="{FF2B5EF4-FFF2-40B4-BE49-F238E27FC236}">
                <a16:creationId xmlns:a16="http://schemas.microsoft.com/office/drawing/2014/main" id="{7AFBE3C4-91C6-4AE5-A986-F58639AD14D0}"/>
              </a:ext>
            </a:extLst>
          </p:cNvPr>
          <p:cNvGrpSpPr/>
          <p:nvPr/>
        </p:nvGrpSpPr>
        <p:grpSpPr>
          <a:xfrm>
            <a:off x="618084" y="4099567"/>
            <a:ext cx="1752253" cy="587289"/>
            <a:chOff x="1280564" y="1088954"/>
            <a:chExt cx="1659900" cy="559838"/>
          </a:xfrm>
        </p:grpSpPr>
        <p:sp>
          <p:nvSpPr>
            <p:cNvPr id="15" name="Elaborazione alternativa 14">
              <a:extLst>
                <a:ext uri="{FF2B5EF4-FFF2-40B4-BE49-F238E27FC236}">
                  <a16:creationId xmlns:a16="http://schemas.microsoft.com/office/drawing/2014/main" id="{4869A364-D026-4619-A0FE-169872D59112}"/>
                </a:ext>
              </a:extLst>
            </p:cNvPr>
            <p:cNvSpPr/>
            <p:nvPr/>
          </p:nvSpPr>
          <p:spPr>
            <a:xfrm>
              <a:off x="1280564" y="1088954"/>
              <a:ext cx="1659900" cy="559838"/>
            </a:xfrm>
            <a:prstGeom prst="flowChartAlternateProcess">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6" name="Elaborazione alternativa 4">
              <a:extLst>
                <a:ext uri="{FF2B5EF4-FFF2-40B4-BE49-F238E27FC236}">
                  <a16:creationId xmlns:a16="http://schemas.microsoft.com/office/drawing/2014/main" id="{C666B61D-1661-48E7-9AA8-193EE66B717D}"/>
                </a:ext>
              </a:extLst>
            </p:cNvPr>
            <p:cNvSpPr txBox="1"/>
            <p:nvPr/>
          </p:nvSpPr>
          <p:spPr>
            <a:xfrm>
              <a:off x="1307892" y="1116282"/>
              <a:ext cx="1605244" cy="5051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rtlCol="0" anchor="ctr" anchorCtr="0">
              <a:noAutofit/>
            </a:bodyPr>
            <a:lstStyle/>
            <a:p>
              <a:pPr marL="0" lvl="0" indent="0" algn="ctr" defTabSz="800100" rtl="0">
                <a:lnSpc>
                  <a:spcPct val="90000"/>
                </a:lnSpc>
                <a:spcBef>
                  <a:spcPct val="0"/>
                </a:spcBef>
                <a:spcAft>
                  <a:spcPct val="35000"/>
                </a:spcAft>
                <a:buNone/>
              </a:pPr>
              <a:r>
                <a:rPr lang="it-IT" sz="1800" b="1" kern="1200" noProof="0" dirty="0"/>
                <a:t>EXIF</a:t>
              </a:r>
              <a:endParaRPr lang="it-IT" sz="1200" b="1" kern="1200" noProof="0" dirty="0"/>
            </a:p>
          </p:txBody>
        </p:sp>
      </p:grpSp>
      <p:grpSp>
        <p:nvGrpSpPr>
          <p:cNvPr id="17" name="Gruppo 16">
            <a:extLst>
              <a:ext uri="{FF2B5EF4-FFF2-40B4-BE49-F238E27FC236}">
                <a16:creationId xmlns:a16="http://schemas.microsoft.com/office/drawing/2014/main" id="{49F7244B-071D-488D-9C7A-064C7A4986E9}"/>
              </a:ext>
            </a:extLst>
          </p:cNvPr>
          <p:cNvGrpSpPr/>
          <p:nvPr/>
        </p:nvGrpSpPr>
        <p:grpSpPr>
          <a:xfrm>
            <a:off x="618085" y="4983999"/>
            <a:ext cx="1752253" cy="587288"/>
            <a:chOff x="2090191" y="1421240"/>
            <a:chExt cx="2504957" cy="636979"/>
          </a:xfrm>
        </p:grpSpPr>
        <p:sp>
          <p:nvSpPr>
            <p:cNvPr id="18" name="Elaborazione alternativa 17">
              <a:extLst>
                <a:ext uri="{FF2B5EF4-FFF2-40B4-BE49-F238E27FC236}">
                  <a16:creationId xmlns:a16="http://schemas.microsoft.com/office/drawing/2014/main" id="{17F0E743-408C-4736-BD77-CFC0C40F61DF}"/>
                </a:ext>
              </a:extLst>
            </p:cNvPr>
            <p:cNvSpPr/>
            <p:nvPr/>
          </p:nvSpPr>
          <p:spPr>
            <a:xfrm>
              <a:off x="2090191" y="1421240"/>
              <a:ext cx="2504957" cy="636979"/>
            </a:xfrm>
            <a:prstGeom prst="flowChartAlternateProcess">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9" name="Elaborazione alternativa 4">
              <a:extLst>
                <a:ext uri="{FF2B5EF4-FFF2-40B4-BE49-F238E27FC236}">
                  <a16:creationId xmlns:a16="http://schemas.microsoft.com/office/drawing/2014/main" id="{7BFE6962-90C0-4D88-8701-68A81E2E445E}"/>
                </a:ext>
              </a:extLst>
            </p:cNvPr>
            <p:cNvSpPr txBox="1"/>
            <p:nvPr/>
          </p:nvSpPr>
          <p:spPr>
            <a:xfrm>
              <a:off x="2121285" y="1452334"/>
              <a:ext cx="2442769" cy="57479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rtlCol="0" anchor="ctr" anchorCtr="0">
              <a:noAutofit/>
            </a:bodyPr>
            <a:lstStyle/>
            <a:p>
              <a:pPr marL="0" lvl="0" indent="0" algn="ctr" defTabSz="800100" rtl="0">
                <a:lnSpc>
                  <a:spcPct val="90000"/>
                </a:lnSpc>
                <a:spcBef>
                  <a:spcPct val="0"/>
                </a:spcBef>
                <a:spcAft>
                  <a:spcPct val="35000"/>
                </a:spcAft>
                <a:buNone/>
              </a:pPr>
              <a:r>
                <a:rPr lang="it-IT" sz="1800" b="1" kern="1200" noProof="0" dirty="0"/>
                <a:t>XMP</a:t>
              </a:r>
            </a:p>
          </p:txBody>
        </p:sp>
      </p:grpSp>
      <p:sp>
        <p:nvSpPr>
          <p:cNvPr id="22" name="CasellaDiTesto 21">
            <a:extLst>
              <a:ext uri="{FF2B5EF4-FFF2-40B4-BE49-F238E27FC236}">
                <a16:creationId xmlns:a16="http://schemas.microsoft.com/office/drawing/2014/main" id="{D52C1F63-2AF0-4E50-92D6-B95AE9E31A12}"/>
              </a:ext>
            </a:extLst>
          </p:cNvPr>
          <p:cNvSpPr txBox="1"/>
          <p:nvPr/>
        </p:nvSpPr>
        <p:spPr>
          <a:xfrm>
            <a:off x="3114675" y="3232237"/>
            <a:ext cx="8058150" cy="646331"/>
          </a:xfrm>
          <a:prstGeom prst="rect">
            <a:avLst/>
          </a:prstGeom>
          <a:noFill/>
        </p:spPr>
        <p:txBody>
          <a:bodyPr wrap="square" rtlCol="0">
            <a:spAutoFit/>
          </a:bodyPr>
          <a:lstStyle/>
          <a:p>
            <a:r>
              <a:rPr lang="it-IT" dirty="0"/>
              <a:t>Il formato di metadato più vecchio, ad oggi usato solo in ambito di agenzie di stampa. Lo standard IPTC è però servito da ispirazione per gli altri due tipi qui sotto.</a:t>
            </a:r>
          </a:p>
        </p:txBody>
      </p:sp>
      <p:sp>
        <p:nvSpPr>
          <p:cNvPr id="23" name="CasellaDiTesto 22">
            <a:extLst>
              <a:ext uri="{FF2B5EF4-FFF2-40B4-BE49-F238E27FC236}">
                <a16:creationId xmlns:a16="http://schemas.microsoft.com/office/drawing/2014/main" id="{CEBAA39B-2B88-4AD8-8C6C-6634A306F8B4}"/>
              </a:ext>
            </a:extLst>
          </p:cNvPr>
          <p:cNvSpPr txBox="1"/>
          <p:nvPr/>
        </p:nvSpPr>
        <p:spPr>
          <a:xfrm>
            <a:off x="3114675" y="3983902"/>
            <a:ext cx="8058150" cy="923330"/>
          </a:xfrm>
          <a:prstGeom prst="rect">
            <a:avLst/>
          </a:prstGeom>
          <a:noFill/>
        </p:spPr>
        <p:txBody>
          <a:bodyPr wrap="square" rtlCol="0">
            <a:spAutoFit/>
          </a:bodyPr>
          <a:lstStyle/>
          <a:p>
            <a:r>
              <a:rPr lang="it-IT" dirty="0"/>
              <a:t>Formato di metadato usato dalle fotocamere digitali (inclusi smartphone) ed è compreso all’interno del file immagine (JPEG, TIFF) come blocco di bytes. C’è dunque bisogno di un interprete software per accedere ai metadati.</a:t>
            </a:r>
          </a:p>
        </p:txBody>
      </p:sp>
      <p:sp>
        <p:nvSpPr>
          <p:cNvPr id="24" name="CasellaDiTesto 23">
            <a:extLst>
              <a:ext uri="{FF2B5EF4-FFF2-40B4-BE49-F238E27FC236}">
                <a16:creationId xmlns:a16="http://schemas.microsoft.com/office/drawing/2014/main" id="{8DD159C8-F750-47D8-818D-1E25581C8C60}"/>
              </a:ext>
            </a:extLst>
          </p:cNvPr>
          <p:cNvSpPr txBox="1"/>
          <p:nvPr/>
        </p:nvSpPr>
        <p:spPr>
          <a:xfrm>
            <a:off x="3114675" y="5014560"/>
            <a:ext cx="8058150" cy="1200329"/>
          </a:xfrm>
          <a:prstGeom prst="rect">
            <a:avLst/>
          </a:prstGeom>
          <a:noFill/>
        </p:spPr>
        <p:txBody>
          <a:bodyPr wrap="square" rtlCol="0">
            <a:spAutoFit/>
          </a:bodyPr>
          <a:lstStyle/>
          <a:p>
            <a:r>
              <a:rPr lang="it-IT" dirty="0"/>
              <a:t>Tipologia di metadato proprietaria di Adobe. Ha una struttura simile ad XML (pertanto leggibile attraverso editor di testo), può essere associato ai più famosi formati di file immagine (JPEG, TIFF…) ma anche, e soprattutto, RAW delle macchine fotografiche. E’ un file separato dall’immagine originale.</a:t>
            </a:r>
          </a:p>
        </p:txBody>
      </p:sp>
      <p:sp>
        <p:nvSpPr>
          <p:cNvPr id="25" name="CasellaDiTesto 24">
            <a:extLst>
              <a:ext uri="{FF2B5EF4-FFF2-40B4-BE49-F238E27FC236}">
                <a16:creationId xmlns:a16="http://schemas.microsoft.com/office/drawing/2014/main" id="{4053D48C-23AA-45C6-AB3F-E044AF5220B2}"/>
              </a:ext>
            </a:extLst>
          </p:cNvPr>
          <p:cNvSpPr txBox="1"/>
          <p:nvPr/>
        </p:nvSpPr>
        <p:spPr>
          <a:xfrm>
            <a:off x="485775" y="6318724"/>
            <a:ext cx="10020300" cy="369332"/>
          </a:xfrm>
          <a:prstGeom prst="rect">
            <a:avLst/>
          </a:prstGeom>
          <a:noFill/>
        </p:spPr>
        <p:txBody>
          <a:bodyPr wrap="square" rtlCol="0">
            <a:spAutoFit/>
          </a:bodyPr>
          <a:lstStyle/>
          <a:p>
            <a:r>
              <a:rPr lang="it-IT" dirty="0"/>
              <a:t>Nelle immagini non esistono metadati di tipo JSON, XML, YAML ecc.</a:t>
            </a:r>
          </a:p>
        </p:txBody>
      </p:sp>
    </p:spTree>
    <p:extLst>
      <p:ext uri="{BB962C8B-B14F-4D97-AF65-F5344CB8AC3E}">
        <p14:creationId xmlns:p14="http://schemas.microsoft.com/office/powerpoint/2010/main" val="1974828406"/>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barn(inVertical)">
                                      <p:cBhvr>
                                        <p:cTn id="14" dur="500"/>
                                        <p:tgtEl>
                                          <p:spTgt spid="22"/>
                                        </p:tgtEl>
                                      </p:cBhvr>
                                    </p:animEffect>
                                  </p:childTnLst>
                                </p:cTn>
                              </p:par>
                              <p:par>
                                <p:cTn id="15" presetID="16" presetClass="entr" presetSubtype="21"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arn(inVertical)">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arn(inVertical)">
                                      <p:cBhvr>
                                        <p:cTn id="22" dur="500"/>
                                        <p:tgtEl>
                                          <p:spTgt spid="14"/>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barn(inVertical)">
                                      <p:cBhvr>
                                        <p:cTn id="25" dur="500"/>
                                        <p:tgtEl>
                                          <p:spTgt spid="23"/>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barn(inVertical)">
                                      <p:cBhvr>
                                        <p:cTn id="30" dur="500"/>
                                        <p:tgtEl>
                                          <p:spTgt spid="17"/>
                                        </p:tgtEl>
                                      </p:cBhvr>
                                    </p:animEffect>
                                  </p:childTnLst>
                                </p:cTn>
                              </p:par>
                              <p:par>
                                <p:cTn id="31" presetID="16" presetClass="entr" presetSubtype="21"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barn(inVertical)">
                                      <p:cBhvr>
                                        <p:cTn id="33" dur="500"/>
                                        <p:tgtEl>
                                          <p:spTgt spid="24"/>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grpId="0" nodeType="clickEffect">
                                  <p:stCondLst>
                                    <p:cond delay="0"/>
                                  </p:stCondLst>
                                  <p:childTnLst>
                                    <p:set>
                                      <p:cBhvr>
                                        <p:cTn id="37" dur="1" fill="hold">
                                          <p:stCondLst>
                                            <p:cond delay="0"/>
                                          </p:stCondLst>
                                        </p:cTn>
                                        <p:tgtEl>
                                          <p:spTgt spid="25"/>
                                        </p:tgtEl>
                                        <p:attrNameLst>
                                          <p:attrName>style.visibility</p:attrName>
                                        </p:attrNameLst>
                                      </p:cBhvr>
                                      <p:to>
                                        <p:strVal val="visible"/>
                                      </p:to>
                                    </p:set>
                                    <p:anim calcmode="lin" valueType="num">
                                      <p:cBhvr>
                                        <p:cTn id="38" dur="500" fill="hold"/>
                                        <p:tgtEl>
                                          <p:spTgt spid="25"/>
                                        </p:tgtEl>
                                        <p:attrNameLst>
                                          <p:attrName>ppt_w</p:attrName>
                                        </p:attrNameLst>
                                      </p:cBhvr>
                                      <p:tavLst>
                                        <p:tav tm="0">
                                          <p:val>
                                            <p:fltVal val="0"/>
                                          </p:val>
                                        </p:tav>
                                        <p:tav tm="100000">
                                          <p:val>
                                            <p:strVal val="#ppt_w"/>
                                          </p:val>
                                        </p:tav>
                                      </p:tavLst>
                                    </p:anim>
                                    <p:anim calcmode="lin" valueType="num">
                                      <p:cBhvr>
                                        <p:cTn id="39" dur="500" fill="hold"/>
                                        <p:tgtEl>
                                          <p:spTgt spid="25"/>
                                        </p:tgtEl>
                                        <p:attrNameLst>
                                          <p:attrName>ppt_h</p:attrName>
                                        </p:attrNameLst>
                                      </p:cBhvr>
                                      <p:tavLst>
                                        <p:tav tm="0">
                                          <p:val>
                                            <p:fltVal val="0"/>
                                          </p:val>
                                        </p:tav>
                                        <p:tav tm="100000">
                                          <p:val>
                                            <p:strVal val="#ppt_h"/>
                                          </p:val>
                                        </p:tav>
                                      </p:tavLst>
                                    </p:anim>
                                    <p:animEffect transition="in" filter="fade">
                                      <p:cBhvr>
                                        <p:cTn id="4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2" grpId="0"/>
      <p:bldP spid="23" grpId="0"/>
      <p:bldP spid="24" grpId="0"/>
      <p:bldP spid="2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e">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Office_50521437_TF22566005_Win32" id="{50DB357A-774B-42DC-941C-6DF535CC7A35}" vid="{A1B69B28-18FC-48AF-9C8E-A993104A834B}"/>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F08B90B-70ED-4539-9C14-FB2728D9064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E8D3305-1D9D-4BC8-A40F-6F8AE50BD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D51BCB-0419-432E-B7F1-25548446A6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Design futuristico</Template>
  <TotalTime>415</TotalTime>
  <Words>1555</Words>
  <Application>Microsoft Office PowerPoint</Application>
  <PresentationFormat>Widescreen</PresentationFormat>
  <Paragraphs>99</Paragraphs>
  <Slides>12</Slides>
  <Notes>5</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12</vt:i4>
      </vt:variant>
    </vt:vector>
  </HeadingPairs>
  <TitlesOfParts>
    <vt:vector size="18" baseType="lpstr">
      <vt:lpstr>Arial</vt:lpstr>
      <vt:lpstr>Calibri</vt:lpstr>
      <vt:lpstr>Calibri Light</vt:lpstr>
      <vt:lpstr>Consolas</vt:lpstr>
      <vt:lpstr>Lucida Console</vt:lpstr>
      <vt:lpstr>Celestiale</vt:lpstr>
      <vt:lpstr>MEMORIZZAZIONE DATI IN OBJECT STORAGE</vt:lpstr>
      <vt:lpstr>Preambolo: brand identity</vt:lpstr>
      <vt:lpstr>Presentazione standard di PowerPoint</vt:lpstr>
      <vt:lpstr>Scelta del webservice per l’Object Storage</vt:lpstr>
      <vt:lpstr>Presentazione standard di PowerPoint</vt:lpstr>
      <vt:lpstr>Presentazione standard di PowerPoint</vt:lpstr>
      <vt:lpstr>Presentazione standard di PowerPoint</vt:lpstr>
      <vt:lpstr>Presentazione standard di PowerPoint</vt:lpstr>
      <vt:lpstr>Nell’Object Storage c’è la possibilità di immagazzinare immagini e metadati. Il formato di file di questi due sono correlati tra loro. La scelta dei metadati da immagazzinare condizionerà sia l’acquisizione di questi da front-end, sia la gestione da parte del ML. I metadati possono essere:</vt:lpstr>
      <vt:lpstr>Presentazione standard di PowerPoint</vt:lpstr>
      <vt:lpstr>Ulteriori miglioramenti da apportare:</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MEMORIZZAZIONE DATI IN OBJECT STORAGE</dc:title>
  <dc:creator>Kevin Curci</dc:creator>
  <cp:lastModifiedBy>Kevin Curci</cp:lastModifiedBy>
  <cp:revision>58</cp:revision>
  <dcterms:created xsi:type="dcterms:W3CDTF">2021-05-31T16:09:04Z</dcterms:created>
  <dcterms:modified xsi:type="dcterms:W3CDTF">2021-06-22T16:17:30Z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